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307" r:id="rId2"/>
    <p:sldId id="424" r:id="rId3"/>
    <p:sldId id="425" r:id="rId4"/>
    <p:sldId id="275" r:id="rId5"/>
    <p:sldId id="309" r:id="rId6"/>
    <p:sldId id="348" r:id="rId7"/>
    <p:sldId id="423" r:id="rId8"/>
    <p:sldId id="426" r:id="rId9"/>
    <p:sldId id="394" r:id="rId10"/>
    <p:sldId id="392" r:id="rId11"/>
    <p:sldId id="391" r:id="rId12"/>
    <p:sldId id="393" r:id="rId13"/>
    <p:sldId id="395" r:id="rId14"/>
    <p:sldId id="396" r:id="rId15"/>
    <p:sldId id="397" r:id="rId16"/>
    <p:sldId id="398" r:id="rId17"/>
    <p:sldId id="403" r:id="rId18"/>
    <p:sldId id="404" r:id="rId19"/>
    <p:sldId id="405" r:id="rId20"/>
    <p:sldId id="406" r:id="rId21"/>
    <p:sldId id="408" r:id="rId22"/>
    <p:sldId id="407" r:id="rId23"/>
    <p:sldId id="422" r:id="rId24"/>
    <p:sldId id="401" r:id="rId25"/>
    <p:sldId id="420" r:id="rId26"/>
    <p:sldId id="421" r:id="rId27"/>
    <p:sldId id="305" r:id="rId28"/>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009900"/>
    <a:srgbClr val="33CC33"/>
    <a:srgbClr val="3333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481" autoAdjust="0"/>
    <p:restoredTop sz="94660" autoAdjust="0"/>
  </p:normalViewPr>
  <p:slideViewPr>
    <p:cSldViewPr snapToGrid="0">
      <p:cViewPr varScale="1">
        <p:scale>
          <a:sx n="37" d="100"/>
          <a:sy n="37" d="100"/>
        </p:scale>
        <p:origin x="48" y="786"/>
      </p:cViewPr>
      <p:guideLst>
        <p:guide orient="horz" pos="2160"/>
        <p:guide pos="3840"/>
      </p:guideLst>
    </p:cSldViewPr>
  </p:slideViewPr>
  <p:outlineViewPr>
    <p:cViewPr>
      <p:scale>
        <a:sx n="33" d="100"/>
        <a:sy n="33" d="100"/>
      </p:scale>
      <p:origin x="0" y="2558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PH"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D65B1E17-0D5D-416C-8316-61F94B5BEFAD}" type="datetimeFigureOut">
              <a:rPr lang="en-US" smtClean="0"/>
              <a:t>6/7/2015</a:t>
            </a:fld>
            <a:endParaRPr lang="en-PH" dirty="0"/>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PH" dirty="0"/>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210C7C6C-20B3-46CA-992F-EA139ADC6E1F}" type="slidenum">
              <a:rPr lang="en-PH" smtClean="0"/>
              <a:t>‹#›</a:t>
            </a:fld>
            <a:endParaRPr lang="en-PH" dirty="0"/>
          </a:p>
        </p:txBody>
      </p:sp>
    </p:spTree>
    <p:extLst>
      <p:ext uri="{BB962C8B-B14F-4D97-AF65-F5344CB8AC3E}">
        <p14:creationId xmlns:p14="http://schemas.microsoft.com/office/powerpoint/2010/main" val="1229980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CFCAF2B2-EB3E-4658-82FF-DB7D335344D7}" type="datetimeFigureOut">
              <a:rPr lang="en-US" smtClean="0"/>
              <a:pPr/>
              <a:t>6/7/2015</a:t>
            </a:fld>
            <a:endParaRPr lang="en-US"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F73D10F2-F523-4BA4-8D54-B4AE51AAD654}" type="slidenum">
              <a:rPr lang="en-US" smtClean="0"/>
              <a:pPr/>
              <a:t>‹#›</a:t>
            </a:fld>
            <a:endParaRPr lang="en-US" dirty="0"/>
          </a:p>
        </p:txBody>
      </p:sp>
    </p:spTree>
    <p:extLst>
      <p:ext uri="{BB962C8B-B14F-4D97-AF65-F5344CB8AC3E}">
        <p14:creationId xmlns:p14="http://schemas.microsoft.com/office/powerpoint/2010/main" val="3264640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39BB5B-992E-4F27-92C0-53378D7D0CD2}" type="slidenum">
              <a:rPr lang="en-US" smtClean="0"/>
              <a:pPr/>
              <a:t>1</a:t>
            </a:fld>
            <a:endParaRPr lang="en-US" dirty="0"/>
          </a:p>
        </p:txBody>
      </p:sp>
    </p:spTree>
    <p:extLst>
      <p:ext uri="{BB962C8B-B14F-4D97-AF65-F5344CB8AC3E}">
        <p14:creationId xmlns:p14="http://schemas.microsoft.com/office/powerpoint/2010/main" val="1919405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22BF08-F29F-41E8-B335-524B29D48DAF}" type="datetimeFigureOut">
              <a:rPr lang="en-US" smtClean="0"/>
              <a:pPr/>
              <a:t>6/7/2015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AC97E2-4F60-45CC-9B29-892ECA13D489}" type="slidenum">
              <a:rPr lang="en-US" smtClean="0"/>
              <a:pPr/>
              <a:t>‹#›</a:t>
            </a:fld>
            <a:endParaRPr lang="en-US" dirty="0"/>
          </a:p>
        </p:txBody>
      </p:sp>
    </p:spTree>
    <p:extLst>
      <p:ext uri="{BB962C8B-B14F-4D97-AF65-F5344CB8AC3E}">
        <p14:creationId xmlns:p14="http://schemas.microsoft.com/office/powerpoint/2010/main" val="23285511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22BF08-F29F-41E8-B335-524B29D48DAF}" type="datetimeFigureOut">
              <a:rPr lang="en-US" smtClean="0"/>
              <a:pPr/>
              <a:t>6/7/2015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AC97E2-4F60-45CC-9B29-892ECA13D489}" type="slidenum">
              <a:rPr lang="en-US" smtClean="0"/>
              <a:pPr/>
              <a:t>‹#›</a:t>
            </a:fld>
            <a:endParaRPr lang="en-US" dirty="0"/>
          </a:p>
        </p:txBody>
      </p:sp>
    </p:spTree>
    <p:extLst>
      <p:ext uri="{BB962C8B-B14F-4D97-AF65-F5344CB8AC3E}">
        <p14:creationId xmlns:p14="http://schemas.microsoft.com/office/powerpoint/2010/main" val="36112296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22BF08-F29F-41E8-B335-524B29D48DAF}" type="datetimeFigureOut">
              <a:rPr lang="en-US" smtClean="0"/>
              <a:pPr/>
              <a:t>6/7/2015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AC97E2-4F60-45CC-9B29-892ECA13D489}" type="slidenum">
              <a:rPr lang="en-US" smtClean="0"/>
              <a:pPr/>
              <a:t>‹#›</a:t>
            </a:fld>
            <a:endParaRPr lang="en-US" dirty="0"/>
          </a:p>
        </p:txBody>
      </p:sp>
    </p:spTree>
    <p:extLst>
      <p:ext uri="{BB962C8B-B14F-4D97-AF65-F5344CB8AC3E}">
        <p14:creationId xmlns:p14="http://schemas.microsoft.com/office/powerpoint/2010/main" val="26789320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22BF08-F29F-41E8-B335-524B29D48DAF}" type="datetimeFigureOut">
              <a:rPr lang="en-US" smtClean="0"/>
              <a:pPr/>
              <a:t>6/7/2015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AC97E2-4F60-45CC-9B29-892ECA13D489}" type="slidenum">
              <a:rPr lang="en-US" smtClean="0"/>
              <a:pPr/>
              <a:t>‹#›</a:t>
            </a:fld>
            <a:endParaRPr lang="en-US" dirty="0"/>
          </a:p>
        </p:txBody>
      </p:sp>
    </p:spTree>
    <p:extLst>
      <p:ext uri="{BB962C8B-B14F-4D97-AF65-F5344CB8AC3E}">
        <p14:creationId xmlns:p14="http://schemas.microsoft.com/office/powerpoint/2010/main" val="12924779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22BF08-F29F-41E8-B335-524B29D48DAF}" type="datetimeFigureOut">
              <a:rPr lang="en-US" smtClean="0"/>
              <a:pPr/>
              <a:t>6/7/2015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AC97E2-4F60-45CC-9B29-892ECA13D489}" type="slidenum">
              <a:rPr lang="en-US" smtClean="0"/>
              <a:pPr/>
              <a:t>‹#›</a:t>
            </a:fld>
            <a:endParaRPr lang="en-US" dirty="0"/>
          </a:p>
        </p:txBody>
      </p:sp>
    </p:spTree>
    <p:extLst>
      <p:ext uri="{BB962C8B-B14F-4D97-AF65-F5344CB8AC3E}">
        <p14:creationId xmlns:p14="http://schemas.microsoft.com/office/powerpoint/2010/main" val="42076041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22BF08-F29F-41E8-B335-524B29D48DAF}" type="datetimeFigureOut">
              <a:rPr lang="en-US" smtClean="0"/>
              <a:pPr/>
              <a:t>6/7/2015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AC97E2-4F60-45CC-9B29-892ECA13D489}" type="slidenum">
              <a:rPr lang="en-US" smtClean="0"/>
              <a:pPr/>
              <a:t>‹#›</a:t>
            </a:fld>
            <a:endParaRPr lang="en-US" dirty="0"/>
          </a:p>
        </p:txBody>
      </p:sp>
    </p:spTree>
    <p:extLst>
      <p:ext uri="{BB962C8B-B14F-4D97-AF65-F5344CB8AC3E}">
        <p14:creationId xmlns:p14="http://schemas.microsoft.com/office/powerpoint/2010/main" val="9811620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22BF08-F29F-41E8-B335-524B29D48DAF}" type="datetimeFigureOut">
              <a:rPr lang="en-US" smtClean="0"/>
              <a:pPr/>
              <a:t>6/7/2015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AAC97E2-4F60-45CC-9B29-892ECA13D489}" type="slidenum">
              <a:rPr lang="en-US" smtClean="0"/>
              <a:pPr/>
              <a:t>‹#›</a:t>
            </a:fld>
            <a:endParaRPr lang="en-US" dirty="0"/>
          </a:p>
        </p:txBody>
      </p:sp>
    </p:spTree>
    <p:extLst>
      <p:ext uri="{BB962C8B-B14F-4D97-AF65-F5344CB8AC3E}">
        <p14:creationId xmlns:p14="http://schemas.microsoft.com/office/powerpoint/2010/main" val="8223432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22BF08-F29F-41E8-B335-524B29D48DAF}" type="datetimeFigureOut">
              <a:rPr lang="en-US" smtClean="0"/>
              <a:pPr/>
              <a:t>6/7/2015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AAC97E2-4F60-45CC-9B29-892ECA13D489}" type="slidenum">
              <a:rPr lang="en-US" smtClean="0"/>
              <a:pPr/>
              <a:t>‹#›</a:t>
            </a:fld>
            <a:endParaRPr lang="en-US" dirty="0"/>
          </a:p>
        </p:txBody>
      </p:sp>
    </p:spTree>
    <p:extLst>
      <p:ext uri="{BB962C8B-B14F-4D97-AF65-F5344CB8AC3E}">
        <p14:creationId xmlns:p14="http://schemas.microsoft.com/office/powerpoint/2010/main" val="29191610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22BF08-F29F-41E8-B335-524B29D48DAF}" type="datetimeFigureOut">
              <a:rPr lang="en-US" smtClean="0"/>
              <a:pPr/>
              <a:t>6/7/2015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AAC97E2-4F60-45CC-9B29-892ECA13D489}" type="slidenum">
              <a:rPr lang="en-US" smtClean="0"/>
              <a:pPr/>
              <a:t>‹#›</a:t>
            </a:fld>
            <a:endParaRPr lang="en-US" dirty="0"/>
          </a:p>
        </p:txBody>
      </p:sp>
    </p:spTree>
    <p:extLst>
      <p:ext uri="{BB962C8B-B14F-4D97-AF65-F5344CB8AC3E}">
        <p14:creationId xmlns:p14="http://schemas.microsoft.com/office/powerpoint/2010/main" val="2350196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22BF08-F29F-41E8-B335-524B29D48DAF}" type="datetimeFigureOut">
              <a:rPr lang="en-US" smtClean="0"/>
              <a:pPr/>
              <a:t>6/7/2015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AC97E2-4F60-45CC-9B29-892ECA13D489}" type="slidenum">
              <a:rPr lang="en-US" smtClean="0"/>
              <a:pPr/>
              <a:t>‹#›</a:t>
            </a:fld>
            <a:endParaRPr lang="en-US" dirty="0"/>
          </a:p>
        </p:txBody>
      </p:sp>
    </p:spTree>
    <p:extLst>
      <p:ext uri="{BB962C8B-B14F-4D97-AF65-F5344CB8AC3E}">
        <p14:creationId xmlns:p14="http://schemas.microsoft.com/office/powerpoint/2010/main" val="37803839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22BF08-F29F-41E8-B335-524B29D48DAF}" type="datetimeFigureOut">
              <a:rPr lang="en-US" smtClean="0"/>
              <a:pPr/>
              <a:t>6/7/2015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AC97E2-4F60-45CC-9B29-892ECA13D489}" type="slidenum">
              <a:rPr lang="en-US" smtClean="0"/>
              <a:pPr/>
              <a:t>‹#›</a:t>
            </a:fld>
            <a:endParaRPr lang="en-US" dirty="0"/>
          </a:p>
        </p:txBody>
      </p:sp>
    </p:spTree>
    <p:extLst>
      <p:ext uri="{BB962C8B-B14F-4D97-AF65-F5344CB8AC3E}">
        <p14:creationId xmlns:p14="http://schemas.microsoft.com/office/powerpoint/2010/main" val="33041845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22BF08-F29F-41E8-B335-524B29D48DAF}" type="datetimeFigureOut">
              <a:rPr lang="en-US" smtClean="0"/>
              <a:pPr/>
              <a:t>6/7/2015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AC97E2-4F60-45CC-9B29-892ECA13D489}" type="slidenum">
              <a:rPr lang="en-US" smtClean="0"/>
              <a:pPr/>
              <a:t>‹#›</a:t>
            </a:fld>
            <a:endParaRPr lang="en-US" dirty="0"/>
          </a:p>
        </p:txBody>
      </p:sp>
    </p:spTree>
    <p:extLst>
      <p:ext uri="{BB962C8B-B14F-4D97-AF65-F5344CB8AC3E}">
        <p14:creationId xmlns:p14="http://schemas.microsoft.com/office/powerpoint/2010/main" val="171171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704" y="2229492"/>
            <a:ext cx="12194052" cy="1338345"/>
          </a:xfrm>
        </p:spPr>
        <p:txBody>
          <a:bodyPr>
            <a:noAutofit/>
          </a:bodyPr>
          <a:lstStyle/>
          <a:p>
            <a:r>
              <a:rPr lang="en-US" sz="4800" dirty="0" smtClean="0">
                <a:latin typeface="Arial Black" panose="020B0A04020102020204" pitchFamily="34" charset="0"/>
              </a:rPr>
              <a:t>NEA Specifications</a:t>
            </a:r>
            <a:br>
              <a:rPr lang="en-US" sz="4800" dirty="0" smtClean="0">
                <a:latin typeface="Arial Black" panose="020B0A04020102020204" pitchFamily="34" charset="0"/>
              </a:rPr>
            </a:br>
            <a:r>
              <a:rPr lang="en-US" sz="4800" dirty="0" smtClean="0">
                <a:latin typeface="Arial Black" panose="020B0A04020102020204" pitchFamily="34" charset="0"/>
              </a:rPr>
              <a:t>on Distribution Transformers</a:t>
            </a:r>
            <a:endParaRPr lang="en-US" sz="4800" dirty="0">
              <a:latin typeface="Arial Black" panose="020B0A04020102020204" pitchFamily="34" charset="0"/>
            </a:endParaRPr>
          </a:p>
        </p:txBody>
      </p:sp>
      <p:sp>
        <p:nvSpPr>
          <p:cNvPr id="3" name="Subtitle 2"/>
          <p:cNvSpPr>
            <a:spLocks noGrp="1"/>
          </p:cNvSpPr>
          <p:nvPr>
            <p:ph type="subTitle" idx="1"/>
          </p:nvPr>
        </p:nvSpPr>
        <p:spPr>
          <a:xfrm>
            <a:off x="1524000" y="5213223"/>
            <a:ext cx="9144000" cy="620338"/>
          </a:xfrm>
        </p:spPr>
        <p:txBody>
          <a:bodyPr>
            <a:normAutofit/>
          </a:bodyPr>
          <a:lstStyle/>
          <a:p>
            <a:r>
              <a:rPr lang="en-US" sz="2000" b="1" dirty="0" smtClean="0">
                <a:latin typeface="Arial" panose="020B0604020202020204" pitchFamily="34" charset="0"/>
                <a:cs typeface="Arial" panose="020B0604020202020204" pitchFamily="34" charset="0"/>
              </a:rPr>
              <a:t>FERDINAND P. VILLAREAL</a:t>
            </a:r>
            <a:endParaRPr lang="en-US" sz="2000" b="1" dirty="0">
              <a:latin typeface="Arial" panose="020B0604020202020204" pitchFamily="34" charset="0"/>
              <a:cs typeface="Arial" panose="020B0604020202020204" pitchFamily="34" charset="0"/>
            </a:endParaRPr>
          </a:p>
        </p:txBody>
      </p:sp>
      <p:grpSp>
        <p:nvGrpSpPr>
          <p:cNvPr id="6" name="Group 5"/>
          <p:cNvGrpSpPr/>
          <p:nvPr/>
        </p:nvGrpSpPr>
        <p:grpSpPr>
          <a:xfrm>
            <a:off x="0" y="0"/>
            <a:ext cx="12196483" cy="6862492"/>
            <a:chOff x="0" y="0"/>
            <a:chExt cx="12196483" cy="6862492"/>
          </a:xfrm>
        </p:grpSpPr>
        <p:sp>
          <p:nvSpPr>
            <p:cNvPr id="5" name="Rectangle 4"/>
            <p:cNvSpPr/>
            <p:nvPr/>
          </p:nvSpPr>
          <p:spPr>
            <a:xfrm>
              <a:off x="4483" y="6606998"/>
              <a:ext cx="12192000" cy="25549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4" name="Rectangle 3"/>
            <p:cNvSpPr/>
            <p:nvPr/>
          </p:nvSpPr>
          <p:spPr>
            <a:xfrm>
              <a:off x="0" y="0"/>
              <a:ext cx="12192000" cy="25549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grpSp>
      <p:grpSp>
        <p:nvGrpSpPr>
          <p:cNvPr id="7" name="Group 14"/>
          <p:cNvGrpSpPr>
            <a:grpSpLocks/>
          </p:cNvGrpSpPr>
          <p:nvPr/>
        </p:nvGrpSpPr>
        <p:grpSpPr bwMode="auto">
          <a:xfrm>
            <a:off x="1828801" y="5527779"/>
            <a:ext cx="10193244" cy="850526"/>
            <a:chOff x="968312" y="5664699"/>
            <a:chExt cx="9426013" cy="852664"/>
          </a:xfrm>
        </p:grpSpPr>
        <p:sp>
          <p:nvSpPr>
            <p:cNvPr id="8" name="TextBox 11"/>
            <p:cNvSpPr txBox="1">
              <a:spLocks noChangeArrowheads="1"/>
            </p:cNvSpPr>
            <p:nvPr/>
          </p:nvSpPr>
          <p:spPr bwMode="auto">
            <a:xfrm>
              <a:off x="7425822" y="6177958"/>
              <a:ext cx="2968503" cy="339405"/>
            </a:xfrm>
            <a:prstGeom prst="rect">
              <a:avLst/>
            </a:prstGeom>
            <a:noFill/>
            <a:ln w="9525">
              <a:noFill/>
              <a:miter lim="800000"/>
              <a:headEnd/>
              <a:tailEnd/>
            </a:ln>
          </p:spPr>
          <p:txBody>
            <a:bodyPr wrap="square">
              <a:spAutoFit/>
            </a:bodyPr>
            <a:lstStyle/>
            <a:p>
              <a:pPr algn="r">
                <a:defRPr/>
              </a:pPr>
              <a:endParaRPr lang="en-PH" sz="1600" b="1" dirty="0">
                <a:latin typeface="Monotype Corsiva" pitchFamily="66" charset="0"/>
              </a:endParaRPr>
            </a:p>
          </p:txBody>
        </p:sp>
        <p:sp>
          <p:nvSpPr>
            <p:cNvPr id="9" name="TextBox 13"/>
            <p:cNvSpPr txBox="1">
              <a:spLocks noChangeArrowheads="1"/>
            </p:cNvSpPr>
            <p:nvPr/>
          </p:nvSpPr>
          <p:spPr bwMode="auto">
            <a:xfrm>
              <a:off x="968312" y="5664699"/>
              <a:ext cx="7892026" cy="370260"/>
            </a:xfrm>
            <a:prstGeom prst="rect">
              <a:avLst/>
            </a:prstGeom>
            <a:noFill/>
            <a:ln w="9525">
              <a:noFill/>
              <a:miter lim="800000"/>
              <a:headEnd/>
              <a:tailEnd/>
            </a:ln>
          </p:spPr>
          <p:txBody>
            <a:bodyPr wrap="square">
              <a:spAutoFit/>
            </a:bodyPr>
            <a:lstStyle/>
            <a:p>
              <a:pPr algn="ctr"/>
              <a:r>
                <a:rPr lang="en-PH" b="1" dirty="0" smtClean="0">
                  <a:latin typeface="Arial" panose="020B0604020202020204" pitchFamily="34" charset="0"/>
                  <a:cs typeface="Arial" panose="020B0604020202020204" pitchFamily="34" charset="0"/>
                </a:rPr>
                <a:t>8 </a:t>
              </a:r>
              <a:r>
                <a:rPr lang="en-PH" b="1" dirty="0" smtClean="0">
                  <a:latin typeface="Arial" panose="020B0604020202020204" pitchFamily="34" charset="0"/>
                  <a:cs typeface="Arial" panose="020B0604020202020204" pitchFamily="34" charset="0"/>
                </a:rPr>
                <a:t>JUNE </a:t>
              </a:r>
              <a:r>
                <a:rPr lang="en-PH" b="1" dirty="0" smtClean="0">
                  <a:latin typeface="Arial" panose="020B0604020202020204" pitchFamily="34" charset="0"/>
                  <a:cs typeface="Arial" panose="020B0604020202020204" pitchFamily="34" charset="0"/>
                </a:rPr>
                <a:t>2015</a:t>
              </a:r>
              <a:endParaRPr lang="en-PH" b="1" dirty="0">
                <a:latin typeface="Arial" panose="020B0604020202020204" pitchFamily="34" charset="0"/>
                <a:cs typeface="Arial" panose="020B0604020202020204" pitchFamily="34" charset="0"/>
              </a:endParaRPr>
            </a:p>
          </p:txBody>
        </p:sp>
      </p:grpSp>
      <p:pic>
        <p:nvPicPr>
          <p:cNvPr id="10" name="Picture 10" descr="july-nealogo.gif"/>
          <p:cNvPicPr>
            <a:picLocks noChangeAspect="1"/>
          </p:cNvPicPr>
          <p:nvPr/>
        </p:nvPicPr>
        <p:blipFill>
          <a:blip r:embed="rId3"/>
          <a:srcRect/>
          <a:stretch>
            <a:fillRect/>
          </a:stretch>
        </p:blipFill>
        <p:spPr bwMode="auto">
          <a:xfrm>
            <a:off x="176704" y="441017"/>
            <a:ext cx="1244201" cy="1135991"/>
          </a:xfrm>
          <a:prstGeom prst="rect">
            <a:avLst/>
          </a:prstGeom>
          <a:noFill/>
          <a:ln w="9525">
            <a:noFill/>
            <a:miter lim="800000"/>
            <a:headEnd/>
            <a:tailEnd/>
          </a:ln>
        </p:spPr>
      </p:pic>
      <p:sp>
        <p:nvSpPr>
          <p:cNvPr id="15" name="TextBox 13"/>
          <p:cNvSpPr txBox="1">
            <a:spLocks noChangeArrowheads="1"/>
          </p:cNvSpPr>
          <p:nvPr/>
        </p:nvSpPr>
        <p:spPr bwMode="auto">
          <a:xfrm>
            <a:off x="0" y="550077"/>
            <a:ext cx="12151660" cy="1323439"/>
          </a:xfrm>
          <a:prstGeom prst="rect">
            <a:avLst/>
          </a:prstGeom>
          <a:noFill/>
          <a:ln w="9525">
            <a:noFill/>
            <a:miter lim="800000"/>
            <a:headEnd/>
            <a:tailEnd/>
          </a:ln>
        </p:spPr>
        <p:txBody>
          <a:bodyPr wrap="square">
            <a:spAutoFit/>
          </a:bodyPr>
          <a:lstStyle/>
          <a:p>
            <a:pPr algn="ctr"/>
            <a:r>
              <a:rPr lang="en-PH" sz="3200" b="1" dirty="0" smtClean="0"/>
              <a:t>National Electrification Administration</a:t>
            </a:r>
          </a:p>
          <a:p>
            <a:pPr algn="ctr">
              <a:defRPr/>
            </a:pPr>
            <a:r>
              <a:rPr lang="en-PH" sz="2400" b="1" dirty="0" smtClean="0">
                <a:latin typeface="Monotype Corsiva" pitchFamily="66" charset="0"/>
              </a:rPr>
              <a:t>Energizing the countryside,</a:t>
            </a:r>
            <a:r>
              <a:rPr lang="en-PH" sz="2400" b="1" dirty="0">
                <a:latin typeface="Monotype Corsiva" pitchFamily="66" charset="0"/>
              </a:rPr>
              <a:t> </a:t>
            </a:r>
            <a:r>
              <a:rPr lang="en-PH" sz="2400" b="1" dirty="0" smtClean="0">
                <a:latin typeface="Monotype Corsiva" pitchFamily="66" charset="0"/>
              </a:rPr>
              <a:t>electrifying </a:t>
            </a:r>
            <a:r>
              <a:rPr lang="en-PH" sz="2400" b="1" dirty="0">
                <a:latin typeface="Monotype Corsiva" pitchFamily="66" charset="0"/>
              </a:rPr>
              <a:t>the future</a:t>
            </a:r>
          </a:p>
          <a:p>
            <a:pPr algn="ctr"/>
            <a:endParaRPr lang="en-PH" sz="2400" b="1" dirty="0" smtClean="0"/>
          </a:p>
        </p:txBody>
      </p:sp>
      <p:sp>
        <p:nvSpPr>
          <p:cNvPr id="11" name="Slide Number Placeholder 10"/>
          <p:cNvSpPr>
            <a:spLocks noGrp="1"/>
          </p:cNvSpPr>
          <p:nvPr>
            <p:ph type="sldNum" sz="quarter" idx="12"/>
          </p:nvPr>
        </p:nvSpPr>
        <p:spPr>
          <a:xfrm>
            <a:off x="9339172" y="6514874"/>
            <a:ext cx="2743200" cy="365125"/>
          </a:xfrm>
        </p:spPr>
        <p:txBody>
          <a:bodyPr/>
          <a:lstStyle/>
          <a:p>
            <a:fld id="{CD0471B6-1F0D-443C-8480-EE41B1644E7B}" type="slidenum">
              <a:rPr lang="en-US" sz="1600" smtClean="0">
                <a:solidFill>
                  <a:schemeClr val="tx1"/>
                </a:solidFill>
              </a:rPr>
              <a:pPr/>
              <a:t>1</a:t>
            </a:fld>
            <a:endParaRPr lang="en-US" sz="1600" dirty="0">
              <a:solidFill>
                <a:schemeClr val="tx1"/>
              </a:solidFill>
            </a:endParaRP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903" y="487464"/>
            <a:ext cx="1658846" cy="858836"/>
          </a:xfrm>
          <a:prstGeom prst="rect">
            <a:avLst/>
          </a:prstGeom>
        </p:spPr>
      </p:pic>
      <p:cxnSp>
        <p:nvCxnSpPr>
          <p:cNvPr id="13" name="Straight Connector 12"/>
          <p:cNvCxnSpPr/>
          <p:nvPr/>
        </p:nvCxnSpPr>
        <p:spPr>
          <a:xfrm>
            <a:off x="1420905" y="4778198"/>
            <a:ext cx="9368118" cy="0"/>
          </a:xfrm>
          <a:prstGeom prst="line">
            <a:avLst/>
          </a:prstGeom>
          <a:ln w="76200">
            <a:solidFill>
              <a:srgbClr val="339933"/>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926037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4023"/>
          </a:xfrm>
        </p:spPr>
        <p:txBody>
          <a:bodyPr>
            <a:normAutofit fontScale="90000"/>
          </a:bodyPr>
          <a:lstStyle/>
          <a:p>
            <a:pPr algn="ctr"/>
            <a:r>
              <a:rPr lang="en-US" sz="3600" b="1" dirty="0" smtClean="0"/>
              <a:t>Distribution Transformer Technical Information Sheet</a:t>
            </a:r>
            <a:endParaRPr lang="en-US" sz="3600" b="1" dirty="0"/>
          </a:p>
        </p:txBody>
      </p:sp>
      <p:graphicFrame>
        <p:nvGraphicFramePr>
          <p:cNvPr id="3" name="Table 2"/>
          <p:cNvGraphicFramePr>
            <a:graphicFrameLocks noGrp="1"/>
          </p:cNvGraphicFramePr>
          <p:nvPr>
            <p:extLst>
              <p:ext uri="{D42A27DB-BD31-4B8C-83A1-F6EECF244321}">
                <p14:modId xmlns:p14="http://schemas.microsoft.com/office/powerpoint/2010/main" val="715472371"/>
              </p:ext>
            </p:extLst>
          </p:nvPr>
        </p:nvGraphicFramePr>
        <p:xfrm>
          <a:off x="838198" y="929150"/>
          <a:ext cx="10400072" cy="5145115"/>
        </p:xfrm>
        <a:graphic>
          <a:graphicData uri="http://schemas.openxmlformats.org/drawingml/2006/table">
            <a:tbl>
              <a:tblPr>
                <a:tableStyleId>{5C22544A-7EE6-4342-B048-85BDC9FD1C3A}</a:tableStyleId>
              </a:tblPr>
              <a:tblGrid>
                <a:gridCol w="2906488"/>
                <a:gridCol w="5776685"/>
                <a:gridCol w="1716899"/>
              </a:tblGrid>
              <a:tr h="212144">
                <a:tc>
                  <a:txBody>
                    <a:bodyPr/>
                    <a:lstStyle/>
                    <a:p>
                      <a:pPr algn="l" fontAlgn="ctr"/>
                      <a:r>
                        <a:rPr lang="en-US" sz="2000" u="none" strike="noStrike" dirty="0">
                          <a:effectLst/>
                        </a:rPr>
                        <a:t>ELECTRICAL RATINGS</a:t>
                      </a:r>
                      <a:endParaRPr lang="en-US" sz="2000" b="1" i="0" u="none" strike="noStrike" dirty="0">
                        <a:solidFill>
                          <a:srgbClr val="000000"/>
                        </a:solidFill>
                        <a:effectLst/>
                        <a:latin typeface="Arial" panose="020B0604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u="none" strike="noStrike" dirty="0">
                          <a:effectLst/>
                        </a:rPr>
                        <a:t> </a:t>
                      </a:r>
                      <a:r>
                        <a:rPr lang="en-US" sz="1800" b="1" u="none" strike="noStrike" dirty="0" smtClean="0">
                          <a:effectLst/>
                        </a:rPr>
                        <a:t>REQUIRED</a:t>
                      </a:r>
                      <a:endParaRPr lang="en-US" sz="1800" b="1"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dirty="0" smtClean="0">
                          <a:solidFill>
                            <a:schemeClr val="dk1"/>
                          </a:solidFill>
                          <a:effectLst/>
                          <a:latin typeface="+mn-lt"/>
                        </a:rPr>
                        <a:t>OFFERED</a:t>
                      </a:r>
                      <a:endParaRPr lang="en-US" sz="1800" b="1"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37271">
                <a:tc>
                  <a:txBody>
                    <a:bodyPr/>
                    <a:lstStyle/>
                    <a:p>
                      <a:pPr algn="l" fontAlgn="t"/>
                      <a:r>
                        <a:rPr lang="en-US" sz="2000" u="none" strike="noStrike" dirty="0">
                          <a:effectLst/>
                        </a:rPr>
                        <a:t>Primary voltage rating</a:t>
                      </a:r>
                      <a:endParaRPr lang="en-US" sz="2000" b="0"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2000" u="none" strike="noStrike" dirty="0">
                          <a:effectLst/>
                        </a:rPr>
                        <a:t>Any of the following as may be specified by the User:</a:t>
                      </a:r>
                      <a:br>
                        <a:rPr lang="en-US" sz="2000" u="none" strike="noStrike" dirty="0">
                          <a:effectLst/>
                        </a:rPr>
                      </a:br>
                      <a:r>
                        <a:rPr lang="en-US" sz="2000" u="none" strike="noStrike" dirty="0">
                          <a:effectLst/>
                        </a:rPr>
                        <a:t>•22 860GrdY/13 200 V</a:t>
                      </a:r>
                      <a:br>
                        <a:rPr lang="en-US" sz="2000" u="none" strike="noStrike" dirty="0">
                          <a:effectLst/>
                        </a:rPr>
                      </a:br>
                      <a:r>
                        <a:rPr lang="en-US" sz="2000" u="none" strike="noStrike" dirty="0">
                          <a:effectLst/>
                        </a:rPr>
                        <a:t>•22 860 V</a:t>
                      </a:r>
                      <a:br>
                        <a:rPr lang="en-US" sz="2000" u="none" strike="noStrike" dirty="0">
                          <a:effectLst/>
                        </a:rPr>
                      </a:br>
                      <a:r>
                        <a:rPr lang="en-US" sz="2000" u="none" strike="noStrike" dirty="0">
                          <a:effectLst/>
                        </a:rPr>
                        <a:t>•13 200Grd Y/7620 V</a:t>
                      </a:r>
                      <a:br>
                        <a:rPr lang="en-US" sz="2000" u="none" strike="noStrike" dirty="0">
                          <a:effectLst/>
                        </a:rPr>
                      </a:br>
                      <a:r>
                        <a:rPr lang="en-US" sz="2000" u="none" strike="noStrike" dirty="0">
                          <a:effectLst/>
                        </a:rPr>
                        <a:t>•13 200</a:t>
                      </a:r>
                      <a:endParaRPr lang="en-US" sz="2000" b="0"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2000" u="none" strike="noStrike" dirty="0">
                          <a:effectLst/>
                        </a:rPr>
                        <a:t> </a:t>
                      </a:r>
                      <a:endParaRPr lang="en-US" sz="2000" b="0"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22195">
                <a:tc>
                  <a:txBody>
                    <a:bodyPr/>
                    <a:lstStyle/>
                    <a:p>
                      <a:pPr algn="l" fontAlgn="t"/>
                      <a:r>
                        <a:rPr lang="en-US" sz="2000" u="none" strike="noStrike" dirty="0">
                          <a:effectLst/>
                        </a:rPr>
                        <a:t>Tap settings</a:t>
                      </a:r>
                      <a:endParaRPr lang="en-US" sz="2000" b="0"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2000" u="none" strike="noStrike" dirty="0">
                          <a:effectLst/>
                        </a:rPr>
                        <a:t>One (1) - 2 1/2 % taps above and three (3) - 2 1/2 taps below rated primary voltage</a:t>
                      </a:r>
                      <a:endParaRPr lang="en-US" sz="2000" b="0"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2000" u="none" strike="noStrike" dirty="0">
                          <a:effectLst/>
                        </a:rPr>
                        <a:t> </a:t>
                      </a:r>
                      <a:endParaRPr lang="en-US" sz="2000" b="0"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85837">
                <a:tc>
                  <a:txBody>
                    <a:bodyPr/>
                    <a:lstStyle/>
                    <a:p>
                      <a:pPr algn="l" fontAlgn="t"/>
                      <a:r>
                        <a:rPr lang="en-US" sz="2000" u="none" strike="noStrike" dirty="0">
                          <a:effectLst/>
                        </a:rPr>
                        <a:t>Secondary voltage rating</a:t>
                      </a:r>
                      <a:endParaRPr lang="en-US" sz="2000" b="0"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2000" u="none" strike="noStrike" dirty="0">
                          <a:effectLst/>
                        </a:rPr>
                        <a:t>Any of the following as may be specified by the User:</a:t>
                      </a:r>
                      <a:br>
                        <a:rPr lang="en-US" sz="2000" u="none" strike="noStrike" dirty="0">
                          <a:effectLst/>
                        </a:rPr>
                      </a:br>
                      <a:r>
                        <a:rPr lang="en-US" sz="2000" u="none" strike="noStrike" dirty="0">
                          <a:effectLst/>
                        </a:rPr>
                        <a:t>•480/240 V</a:t>
                      </a:r>
                      <a:br>
                        <a:rPr lang="en-US" sz="2000" u="none" strike="noStrike" dirty="0">
                          <a:effectLst/>
                        </a:rPr>
                      </a:br>
                      <a:r>
                        <a:rPr lang="en-US" sz="2000" u="none" strike="noStrike" dirty="0">
                          <a:effectLst/>
                        </a:rPr>
                        <a:t>•480 V</a:t>
                      </a:r>
                      <a:br>
                        <a:rPr lang="en-US" sz="2000" u="none" strike="noStrike" dirty="0">
                          <a:effectLst/>
                        </a:rPr>
                      </a:br>
                      <a:r>
                        <a:rPr lang="en-US" sz="2000" u="none" strike="noStrike" dirty="0">
                          <a:effectLst/>
                        </a:rPr>
                        <a:t>•240/480 V</a:t>
                      </a:r>
                      <a:br>
                        <a:rPr lang="en-US" sz="2000" u="none" strike="noStrike" dirty="0">
                          <a:effectLst/>
                        </a:rPr>
                      </a:br>
                      <a:r>
                        <a:rPr lang="en-US" sz="2000" u="none" strike="noStrike" dirty="0">
                          <a:effectLst/>
                        </a:rPr>
                        <a:t>•240 V</a:t>
                      </a:r>
                      <a:endParaRPr lang="en-US" sz="2000" b="0"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2000" u="none" strike="noStrike" dirty="0">
                          <a:effectLst/>
                        </a:rPr>
                        <a:t> </a:t>
                      </a:r>
                      <a:endParaRPr lang="en-US" sz="2000" b="0"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2144">
                <a:tc>
                  <a:txBody>
                    <a:bodyPr/>
                    <a:lstStyle/>
                    <a:p>
                      <a:pPr algn="l" fontAlgn="ctr"/>
                      <a:r>
                        <a:rPr lang="en-US" sz="2000" u="none" strike="noStrike" dirty="0">
                          <a:effectLst/>
                        </a:rPr>
                        <a:t>Frequency</a:t>
                      </a:r>
                      <a:endParaRPr lang="en-US" sz="2000" b="0" i="0" u="none" strike="noStrike" dirty="0">
                        <a:solidFill>
                          <a:srgbClr val="000000"/>
                        </a:solidFill>
                        <a:effectLst/>
                        <a:latin typeface="Arial" panose="020B0604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u="none" strike="noStrike" dirty="0">
                          <a:effectLst/>
                        </a:rPr>
                        <a:t>60 Hz</a:t>
                      </a:r>
                      <a:endParaRPr lang="en-US" sz="2000" b="0" i="0" u="none" strike="noStrike" dirty="0">
                        <a:solidFill>
                          <a:srgbClr val="000000"/>
                        </a:solidFill>
                        <a:effectLst/>
                        <a:latin typeface="Arial" panose="020B0604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2000" u="none" strike="noStrike" dirty="0">
                          <a:effectLst/>
                        </a:rPr>
                        <a:t> </a:t>
                      </a:r>
                      <a:endParaRPr lang="en-US" sz="2000" b="0"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27220">
                <a:tc>
                  <a:txBody>
                    <a:bodyPr/>
                    <a:lstStyle/>
                    <a:p>
                      <a:pPr algn="l" fontAlgn="t"/>
                      <a:r>
                        <a:rPr lang="en-US" sz="2000" u="none" strike="noStrike" dirty="0">
                          <a:effectLst/>
                        </a:rPr>
                        <a:t>kVA rating</a:t>
                      </a:r>
                      <a:endParaRPr lang="en-US" sz="2000" b="0"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2000" u="none" strike="noStrike" dirty="0">
                          <a:effectLst/>
                        </a:rPr>
                        <a:t>Any of the following as may be specified by the User: 3, 5, 10, 15, 25, 37.5, 50, 75, 100, 167, 250, or 333 kVA</a:t>
                      </a:r>
                      <a:endParaRPr lang="en-US" sz="2000" b="0"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2000" u="none" strike="noStrike" dirty="0">
                          <a:effectLst/>
                        </a:rPr>
                        <a:t> </a:t>
                      </a:r>
                      <a:endParaRPr lang="en-US" sz="2000" b="0"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940938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4023"/>
          </a:xfrm>
        </p:spPr>
        <p:txBody>
          <a:bodyPr>
            <a:normAutofit fontScale="90000"/>
          </a:bodyPr>
          <a:lstStyle/>
          <a:p>
            <a:pPr algn="ctr"/>
            <a:r>
              <a:rPr lang="en-US" sz="3600" b="1" dirty="0" smtClean="0"/>
              <a:t>Distribution Transformer Technical Information Sheet</a:t>
            </a:r>
            <a:endParaRPr lang="en-US" sz="3600" b="1" dirty="0"/>
          </a:p>
        </p:txBody>
      </p:sp>
      <p:graphicFrame>
        <p:nvGraphicFramePr>
          <p:cNvPr id="4" name="Table 3"/>
          <p:cNvGraphicFramePr>
            <a:graphicFrameLocks noGrp="1"/>
          </p:cNvGraphicFramePr>
          <p:nvPr>
            <p:extLst>
              <p:ext uri="{D42A27DB-BD31-4B8C-83A1-F6EECF244321}">
                <p14:modId xmlns:p14="http://schemas.microsoft.com/office/powerpoint/2010/main" val="135011186"/>
              </p:ext>
            </p:extLst>
          </p:nvPr>
        </p:nvGraphicFramePr>
        <p:xfrm>
          <a:off x="722671" y="1091380"/>
          <a:ext cx="10854812" cy="5522584"/>
        </p:xfrm>
        <a:graphic>
          <a:graphicData uri="http://schemas.openxmlformats.org/drawingml/2006/table">
            <a:tbl>
              <a:tblPr>
                <a:tableStyleId>{5C22544A-7EE6-4342-B048-85BDC9FD1C3A}</a:tableStyleId>
              </a:tblPr>
              <a:tblGrid>
                <a:gridCol w="4306529"/>
                <a:gridCol w="5442155"/>
                <a:gridCol w="1106128"/>
              </a:tblGrid>
              <a:tr h="116603">
                <a:tc>
                  <a:txBody>
                    <a:bodyPr/>
                    <a:lstStyle/>
                    <a:p>
                      <a:pPr algn="l" fontAlgn="ctr"/>
                      <a:r>
                        <a:rPr lang="en-US" sz="2000" u="none" strike="noStrike" dirty="0">
                          <a:effectLst/>
                        </a:rPr>
                        <a:t>Insulation Level (HV side)</a:t>
                      </a:r>
                      <a:endParaRPr lang="en-US" sz="2000" b="0" i="0" u="none" strike="noStrike" dirty="0">
                        <a:solidFill>
                          <a:srgbClr val="000000"/>
                        </a:solidFill>
                        <a:effectLst/>
                        <a:latin typeface="Arial" panose="020B0604020202020204" pitchFamily="34" charset="0"/>
                      </a:endParaRPr>
                    </a:p>
                  </a:txBody>
                  <a:tcPr marL="40709" marR="4523" marT="4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u="none" strike="noStrike" dirty="0">
                          <a:effectLst/>
                        </a:rPr>
                        <a:t> </a:t>
                      </a:r>
                      <a:r>
                        <a:rPr lang="en-US" sz="1800" b="1" u="none" strike="noStrike" dirty="0" smtClean="0">
                          <a:effectLst/>
                        </a:rPr>
                        <a:t>REQUIRED</a:t>
                      </a:r>
                      <a:endParaRPr lang="en-US" sz="1800" b="1"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dirty="0" smtClean="0">
                          <a:solidFill>
                            <a:schemeClr val="dk1"/>
                          </a:solidFill>
                          <a:effectLst/>
                          <a:latin typeface="+mn-lt"/>
                        </a:rPr>
                        <a:t>OFFERED</a:t>
                      </a:r>
                      <a:endParaRPr lang="en-US" sz="1800" b="1"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6286">
                <a:tc>
                  <a:txBody>
                    <a:bodyPr/>
                    <a:lstStyle/>
                    <a:p>
                      <a:pPr algn="l" fontAlgn="t"/>
                      <a:r>
                        <a:rPr lang="en-US" sz="2000" u="none" strike="noStrike" dirty="0">
                          <a:effectLst/>
                        </a:rPr>
                        <a:t>&gt; Impulse Insulation, 1.2 x 50 µs wave</a:t>
                      </a:r>
                      <a:endParaRPr lang="en-US" sz="2000" b="0" i="0" u="none" strike="noStrike" dirty="0">
                        <a:solidFill>
                          <a:srgbClr val="000000"/>
                        </a:solidFill>
                        <a:effectLst/>
                        <a:latin typeface="Arial" panose="020B0604020202020204" pitchFamily="34" charset="0"/>
                      </a:endParaRPr>
                    </a:p>
                  </a:txBody>
                  <a:tcPr marL="40709" marR="4523" marT="4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2000" u="none" strike="noStrike" dirty="0">
                          <a:effectLst/>
                        </a:rPr>
                        <a:t> </a:t>
                      </a:r>
                      <a:endParaRPr lang="en-US" sz="2000" b="0" i="0" u="none" strike="noStrike" dirty="0">
                        <a:solidFill>
                          <a:srgbClr val="000000"/>
                        </a:solidFill>
                        <a:effectLst/>
                        <a:latin typeface="Arial" panose="020B0604020202020204" pitchFamily="34" charset="0"/>
                      </a:endParaRPr>
                    </a:p>
                  </a:txBody>
                  <a:tcPr marL="40709" marR="4523" marT="4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2000" u="none" strike="noStrike" dirty="0">
                          <a:effectLst/>
                        </a:rPr>
                        <a:t> </a:t>
                      </a:r>
                      <a:endParaRPr lang="en-US" sz="2000" b="0" i="0" u="none" strike="noStrike" dirty="0">
                        <a:solidFill>
                          <a:srgbClr val="000000"/>
                        </a:solidFill>
                        <a:effectLst/>
                        <a:latin typeface="Arial" panose="020B0604020202020204" pitchFamily="34" charset="0"/>
                      </a:endParaRPr>
                    </a:p>
                  </a:txBody>
                  <a:tcPr marL="40709" marR="4523" marT="4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876">
                <a:tc>
                  <a:txBody>
                    <a:bodyPr/>
                    <a:lstStyle/>
                    <a:p>
                      <a:pPr algn="l" fontAlgn="t"/>
                      <a:r>
                        <a:rPr lang="en-US" sz="2000" u="none" strike="noStrike" dirty="0">
                          <a:effectLst/>
                        </a:rPr>
                        <a:t>•  Full Wave (BIL), crest</a:t>
                      </a:r>
                      <a:endParaRPr lang="en-US" sz="2000" b="0" i="0" u="none" strike="noStrike" dirty="0">
                        <a:solidFill>
                          <a:srgbClr val="000000"/>
                        </a:solidFill>
                        <a:effectLst/>
                        <a:latin typeface="Arial" panose="020B0604020202020204" pitchFamily="34" charset="0"/>
                      </a:endParaRPr>
                    </a:p>
                  </a:txBody>
                  <a:tcPr marL="81418" marR="4523" marT="4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2000" u="none" strike="noStrike" dirty="0">
                          <a:effectLst/>
                        </a:rPr>
                        <a:t>•For transformer rated 13 200 V and 13 200GrdY/ 7620 V = 95 kV</a:t>
                      </a:r>
                      <a:br>
                        <a:rPr lang="en-US" sz="2000" u="none" strike="noStrike" dirty="0">
                          <a:effectLst/>
                        </a:rPr>
                      </a:br>
                      <a:r>
                        <a:rPr lang="en-US" sz="2000" u="none" strike="noStrike" dirty="0">
                          <a:effectLst/>
                        </a:rPr>
                        <a:t>•For 22 860GrdY/13 200 V and 22 860 V = 125 kV</a:t>
                      </a:r>
                      <a:endParaRPr lang="en-US" sz="2000" b="0" i="0" u="none" strike="noStrike" dirty="0">
                        <a:solidFill>
                          <a:srgbClr val="000000"/>
                        </a:solidFill>
                        <a:effectLst/>
                        <a:latin typeface="Arial" panose="020B0604020202020204" pitchFamily="34" charset="0"/>
                      </a:endParaRPr>
                    </a:p>
                  </a:txBody>
                  <a:tcPr marL="40709" marR="4523" marT="4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2000" u="none" strike="noStrike" dirty="0">
                          <a:effectLst/>
                        </a:rPr>
                        <a:t> </a:t>
                      </a:r>
                      <a:endParaRPr lang="en-US" sz="2000" b="0" i="0" u="none" strike="noStrike" dirty="0">
                        <a:solidFill>
                          <a:srgbClr val="000000"/>
                        </a:solidFill>
                        <a:effectLst/>
                        <a:latin typeface="Arial" panose="020B0604020202020204" pitchFamily="34" charset="0"/>
                      </a:endParaRPr>
                    </a:p>
                  </a:txBody>
                  <a:tcPr marL="40709" marR="4523" marT="4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8066">
                <a:tc>
                  <a:txBody>
                    <a:bodyPr/>
                    <a:lstStyle/>
                    <a:p>
                      <a:pPr algn="l" fontAlgn="t"/>
                      <a:r>
                        <a:rPr lang="en-US" sz="2000" u="none" strike="noStrike" dirty="0">
                          <a:effectLst/>
                        </a:rPr>
                        <a:t>•  Chopped Wave, crest</a:t>
                      </a:r>
                      <a:endParaRPr lang="en-US" sz="2000" b="0" i="0" u="none" strike="noStrike" dirty="0">
                        <a:solidFill>
                          <a:srgbClr val="000000"/>
                        </a:solidFill>
                        <a:effectLst/>
                        <a:latin typeface="Arial" panose="020B0604020202020204" pitchFamily="34" charset="0"/>
                      </a:endParaRPr>
                    </a:p>
                  </a:txBody>
                  <a:tcPr marL="81418" marR="4523" marT="4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2000" u="none" strike="noStrike" dirty="0">
                          <a:effectLst/>
                        </a:rPr>
                        <a:t>•For transformer rated 13 200 V and 13 200GrdY/ 7 620 V = 105 kV</a:t>
                      </a:r>
                      <a:br>
                        <a:rPr lang="en-US" sz="2000" u="none" strike="noStrike" dirty="0">
                          <a:effectLst/>
                        </a:rPr>
                      </a:br>
                      <a:r>
                        <a:rPr lang="en-US" sz="2000" u="none" strike="noStrike" dirty="0">
                          <a:effectLst/>
                        </a:rPr>
                        <a:t>•For 22 860GrdY/13 200 V and 22 860 V= 138 kV</a:t>
                      </a:r>
                      <a:endParaRPr lang="en-US" sz="2000" b="0" i="0" u="none" strike="noStrike" dirty="0">
                        <a:solidFill>
                          <a:srgbClr val="000000"/>
                        </a:solidFill>
                        <a:effectLst/>
                        <a:latin typeface="Arial" panose="020B0604020202020204" pitchFamily="34" charset="0"/>
                      </a:endParaRPr>
                    </a:p>
                  </a:txBody>
                  <a:tcPr marL="40709" marR="4523" marT="4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2000" u="none" strike="noStrike" dirty="0">
                          <a:effectLst/>
                        </a:rPr>
                        <a:t> </a:t>
                      </a:r>
                      <a:endParaRPr lang="en-US" sz="2000" b="0" i="0" u="none" strike="noStrike" dirty="0">
                        <a:solidFill>
                          <a:srgbClr val="000000"/>
                        </a:solidFill>
                        <a:effectLst/>
                        <a:latin typeface="Arial" panose="020B0604020202020204" pitchFamily="34" charset="0"/>
                      </a:endParaRPr>
                    </a:p>
                  </a:txBody>
                  <a:tcPr marL="40709" marR="4523" marT="4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0177">
                <a:tc>
                  <a:txBody>
                    <a:bodyPr/>
                    <a:lstStyle/>
                    <a:p>
                      <a:pPr algn="l" fontAlgn="t"/>
                      <a:r>
                        <a:rPr lang="en-US" sz="2000" u="none" strike="noStrike" dirty="0">
                          <a:effectLst/>
                        </a:rPr>
                        <a:t>•  Minimum time to flashover .</a:t>
                      </a:r>
                      <a:endParaRPr lang="en-US" sz="2000" b="0" i="0" u="none" strike="noStrike" dirty="0">
                        <a:solidFill>
                          <a:srgbClr val="000000"/>
                        </a:solidFill>
                        <a:effectLst/>
                        <a:latin typeface="Arial" panose="020B0604020202020204" pitchFamily="34" charset="0"/>
                      </a:endParaRPr>
                    </a:p>
                  </a:txBody>
                  <a:tcPr marL="81418" marR="4523" marT="4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2000" u="none" strike="noStrike" dirty="0">
                          <a:effectLst/>
                        </a:rPr>
                        <a:t>•For transformer rated 13 200 V and 13 200GrdY/ 7 620 V = 1.8 µs</a:t>
                      </a:r>
                      <a:br>
                        <a:rPr lang="en-US" sz="2000" u="none" strike="noStrike" dirty="0">
                          <a:effectLst/>
                        </a:rPr>
                      </a:br>
                      <a:r>
                        <a:rPr lang="en-US" sz="2000" u="none" strike="noStrike" dirty="0">
                          <a:effectLst/>
                        </a:rPr>
                        <a:t>•For 22 860GrdY/13 200 V and 22 860 V = 2.3 µs</a:t>
                      </a:r>
                      <a:endParaRPr lang="en-US" sz="2000" b="0" i="0" u="none" strike="noStrike" dirty="0">
                        <a:solidFill>
                          <a:srgbClr val="000000"/>
                        </a:solidFill>
                        <a:effectLst/>
                        <a:latin typeface="Arial" panose="020B0604020202020204" pitchFamily="34" charset="0"/>
                      </a:endParaRPr>
                    </a:p>
                  </a:txBody>
                  <a:tcPr marL="40709" marR="4523" marT="4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2000" u="none" strike="noStrike" dirty="0">
                          <a:effectLst/>
                        </a:rPr>
                        <a:t> </a:t>
                      </a:r>
                      <a:endParaRPr lang="en-US" sz="2000" b="0" i="0" u="none" strike="noStrike" dirty="0">
                        <a:solidFill>
                          <a:srgbClr val="000000"/>
                        </a:solidFill>
                        <a:effectLst/>
                        <a:latin typeface="Arial" panose="020B0604020202020204" pitchFamily="34" charset="0"/>
                      </a:endParaRPr>
                    </a:p>
                  </a:txBody>
                  <a:tcPr marL="40709" marR="4523" marT="4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7176">
                <a:tc>
                  <a:txBody>
                    <a:bodyPr/>
                    <a:lstStyle/>
                    <a:p>
                      <a:pPr algn="l" fontAlgn="t"/>
                      <a:r>
                        <a:rPr lang="en-US" sz="2000" u="none" strike="noStrike" dirty="0">
                          <a:effectLst/>
                        </a:rPr>
                        <a:t>Low-Frequency Voltage Insulation Level, 60Hz, 1 min, rms</a:t>
                      </a:r>
                      <a:endParaRPr lang="en-US" sz="2000" b="0" i="0" u="none" strike="noStrike" dirty="0">
                        <a:solidFill>
                          <a:srgbClr val="000000"/>
                        </a:solidFill>
                        <a:effectLst/>
                        <a:latin typeface="Arial" panose="020B0604020202020204" pitchFamily="34" charset="0"/>
                      </a:endParaRPr>
                    </a:p>
                  </a:txBody>
                  <a:tcPr marL="40709" marR="4523" marT="4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2000" u="none" strike="noStrike" dirty="0">
                          <a:effectLst/>
                        </a:rPr>
                        <a:t> </a:t>
                      </a:r>
                      <a:endParaRPr lang="en-US" sz="2000" b="0" i="0" u="none" strike="noStrike" dirty="0">
                        <a:solidFill>
                          <a:srgbClr val="000000"/>
                        </a:solidFill>
                        <a:effectLst/>
                        <a:latin typeface="Arial" panose="020B0604020202020204" pitchFamily="34" charset="0"/>
                      </a:endParaRPr>
                    </a:p>
                  </a:txBody>
                  <a:tcPr marL="40709" marR="4523" marT="4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2000" u="none" strike="noStrike" dirty="0">
                          <a:effectLst/>
                        </a:rPr>
                        <a:t> </a:t>
                      </a:r>
                      <a:endParaRPr lang="en-US" sz="2000" b="0" i="0" u="none" strike="noStrike" dirty="0">
                        <a:solidFill>
                          <a:srgbClr val="000000"/>
                        </a:solidFill>
                        <a:effectLst/>
                        <a:latin typeface="Arial" panose="020B0604020202020204" pitchFamily="34" charset="0"/>
                      </a:endParaRPr>
                    </a:p>
                  </a:txBody>
                  <a:tcPr marL="40709" marR="4523" marT="4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7176">
                <a:tc>
                  <a:txBody>
                    <a:bodyPr/>
                    <a:lstStyle/>
                    <a:p>
                      <a:pPr algn="l" fontAlgn="t"/>
                      <a:r>
                        <a:rPr lang="en-US" sz="2000" u="none" strike="noStrike" dirty="0">
                          <a:effectLst/>
                        </a:rPr>
                        <a:t>•  Applied Voltage Test (kV rms)</a:t>
                      </a:r>
                      <a:endParaRPr lang="en-US" sz="2000" b="0" i="0" u="none" strike="noStrike" dirty="0">
                        <a:solidFill>
                          <a:srgbClr val="000000"/>
                        </a:solidFill>
                        <a:effectLst/>
                        <a:latin typeface="Arial" panose="020B0604020202020204" pitchFamily="34" charset="0"/>
                      </a:endParaRPr>
                    </a:p>
                  </a:txBody>
                  <a:tcPr marL="81418" marR="4523" marT="4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2000" u="none" strike="noStrike" dirty="0">
                          <a:effectLst/>
                        </a:rPr>
                        <a:t>•For transformer rated 13 200 V = 34 kV</a:t>
                      </a:r>
                      <a:br>
                        <a:rPr lang="en-US" sz="2000" u="none" strike="noStrike" dirty="0">
                          <a:effectLst/>
                        </a:rPr>
                      </a:br>
                      <a:r>
                        <a:rPr lang="en-US" sz="2000" u="none" strike="noStrike" dirty="0">
                          <a:effectLst/>
                        </a:rPr>
                        <a:t>•For 22 860 V = 40 kV</a:t>
                      </a:r>
                      <a:endParaRPr lang="en-US" sz="2000" b="0" i="0" u="none" strike="noStrike" dirty="0">
                        <a:solidFill>
                          <a:srgbClr val="000000"/>
                        </a:solidFill>
                        <a:effectLst/>
                        <a:latin typeface="Arial" panose="020B0604020202020204" pitchFamily="34" charset="0"/>
                      </a:endParaRPr>
                    </a:p>
                  </a:txBody>
                  <a:tcPr marL="40709" marR="4523" marT="4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2000" u="none" strike="noStrike" dirty="0">
                          <a:effectLst/>
                        </a:rPr>
                        <a:t> </a:t>
                      </a:r>
                      <a:endParaRPr lang="en-US" sz="2000" b="0" i="0" u="none" strike="noStrike" dirty="0">
                        <a:solidFill>
                          <a:srgbClr val="000000"/>
                        </a:solidFill>
                        <a:effectLst/>
                        <a:latin typeface="Arial" panose="020B0604020202020204" pitchFamily="34" charset="0"/>
                      </a:endParaRPr>
                    </a:p>
                  </a:txBody>
                  <a:tcPr marL="40709" marR="4523" marT="4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8066">
                <a:tc>
                  <a:txBody>
                    <a:bodyPr/>
                    <a:lstStyle/>
                    <a:p>
                      <a:pPr algn="l" fontAlgn="t"/>
                      <a:r>
                        <a:rPr lang="en-US" sz="2000" u="none" strike="noStrike" dirty="0">
                          <a:effectLst/>
                        </a:rPr>
                        <a:t>•  Induced Voltage Test (kV rms)</a:t>
                      </a:r>
                      <a:endParaRPr lang="en-US" sz="2000" b="0" i="0" u="none" strike="noStrike" dirty="0">
                        <a:solidFill>
                          <a:srgbClr val="000000"/>
                        </a:solidFill>
                        <a:effectLst/>
                        <a:latin typeface="Arial" panose="020B0604020202020204" pitchFamily="34" charset="0"/>
                      </a:endParaRPr>
                    </a:p>
                  </a:txBody>
                  <a:tcPr marL="81418" marR="4523" marT="4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2000" u="none" strike="noStrike" dirty="0">
                          <a:effectLst/>
                        </a:rPr>
                        <a:t>•For transformer rated 13,200 V and 13,200GrdY/7 620 V = 17 kV,</a:t>
                      </a:r>
                      <a:br>
                        <a:rPr lang="en-US" sz="2000" u="none" strike="noStrike" dirty="0">
                          <a:effectLst/>
                        </a:rPr>
                      </a:br>
                      <a:r>
                        <a:rPr lang="en-US" sz="2000" u="none" strike="noStrike" dirty="0">
                          <a:effectLst/>
                        </a:rPr>
                        <a:t>•For 22,860GrdY/13,200V and 22,860 V = 29kV</a:t>
                      </a:r>
                      <a:endParaRPr lang="en-US" sz="2000" b="0" i="0" u="none" strike="noStrike" dirty="0">
                        <a:solidFill>
                          <a:srgbClr val="000000"/>
                        </a:solidFill>
                        <a:effectLst/>
                        <a:latin typeface="Arial" panose="020B0604020202020204" pitchFamily="34" charset="0"/>
                      </a:endParaRPr>
                    </a:p>
                  </a:txBody>
                  <a:tcPr marL="40709" marR="4523" marT="4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2000" u="none" strike="noStrike" dirty="0">
                          <a:effectLst/>
                        </a:rPr>
                        <a:t> </a:t>
                      </a:r>
                      <a:endParaRPr lang="en-US" sz="2000" b="0" i="0" u="none" strike="noStrike" dirty="0">
                        <a:solidFill>
                          <a:srgbClr val="000000"/>
                        </a:solidFill>
                        <a:effectLst/>
                        <a:latin typeface="Arial" panose="020B0604020202020204" pitchFamily="34" charset="0"/>
                      </a:endParaRPr>
                    </a:p>
                  </a:txBody>
                  <a:tcPr marL="40709" marR="4523" marT="4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446131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4023"/>
          </a:xfrm>
        </p:spPr>
        <p:txBody>
          <a:bodyPr>
            <a:normAutofit fontScale="90000"/>
          </a:bodyPr>
          <a:lstStyle/>
          <a:p>
            <a:pPr algn="ctr"/>
            <a:r>
              <a:rPr lang="en-US" sz="3600" b="1" dirty="0" smtClean="0"/>
              <a:t>Distribution Transformer Technical Information Sheet</a:t>
            </a:r>
            <a:endParaRPr lang="en-US" sz="3600" b="1" dirty="0"/>
          </a:p>
        </p:txBody>
      </p:sp>
      <p:graphicFrame>
        <p:nvGraphicFramePr>
          <p:cNvPr id="3" name="Table 2"/>
          <p:cNvGraphicFramePr>
            <a:graphicFrameLocks noGrp="1"/>
          </p:cNvGraphicFramePr>
          <p:nvPr>
            <p:extLst>
              <p:ext uri="{D42A27DB-BD31-4B8C-83A1-F6EECF244321}">
                <p14:modId xmlns:p14="http://schemas.microsoft.com/office/powerpoint/2010/main" val="1934930051"/>
              </p:ext>
            </p:extLst>
          </p:nvPr>
        </p:nvGraphicFramePr>
        <p:xfrm>
          <a:off x="678427" y="929148"/>
          <a:ext cx="10559843" cy="4608184"/>
        </p:xfrm>
        <a:graphic>
          <a:graphicData uri="http://schemas.openxmlformats.org/drawingml/2006/table">
            <a:tbl>
              <a:tblPr>
                <a:tableStyleId>{5C22544A-7EE6-4342-B048-85BDC9FD1C3A}</a:tableStyleId>
              </a:tblPr>
              <a:tblGrid>
                <a:gridCol w="4232786"/>
                <a:gridCol w="4533876"/>
                <a:gridCol w="1793181"/>
              </a:tblGrid>
              <a:tr h="172852">
                <a:tc>
                  <a:txBody>
                    <a:bodyPr/>
                    <a:lstStyle/>
                    <a:p>
                      <a:pPr algn="l" fontAlgn="ctr"/>
                      <a:r>
                        <a:rPr lang="en-US" sz="2000" u="none" strike="noStrike" dirty="0">
                          <a:effectLst/>
                        </a:rPr>
                        <a:t>Insulation Level (LV side)</a:t>
                      </a:r>
                      <a:endParaRPr lang="en-US" sz="2000" b="0" i="0" u="none" strike="noStrike" dirty="0">
                        <a:solidFill>
                          <a:srgbClr val="000000"/>
                        </a:solidFill>
                        <a:effectLst/>
                        <a:latin typeface="Arial" panose="020B0604020202020204" pitchFamily="34" charset="0"/>
                      </a:endParaRPr>
                    </a:p>
                  </a:txBody>
                  <a:tcPr marL="40709" marR="4523" marT="4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u="none" strike="noStrike" dirty="0">
                          <a:effectLst/>
                        </a:rPr>
                        <a:t> </a:t>
                      </a:r>
                      <a:r>
                        <a:rPr lang="en-US" sz="1800" b="1" u="none" strike="noStrike" dirty="0" smtClean="0">
                          <a:effectLst/>
                        </a:rPr>
                        <a:t>REQUIRED</a:t>
                      </a:r>
                      <a:endParaRPr lang="en-US" sz="1800" b="1"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dirty="0" smtClean="0">
                          <a:solidFill>
                            <a:schemeClr val="dk1"/>
                          </a:solidFill>
                          <a:effectLst/>
                          <a:latin typeface="+mn-lt"/>
                        </a:rPr>
                        <a:t>OFFERED</a:t>
                      </a:r>
                      <a:endParaRPr lang="en-US" sz="1800" b="1"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2852">
                <a:tc>
                  <a:txBody>
                    <a:bodyPr/>
                    <a:lstStyle/>
                    <a:p>
                      <a:pPr algn="l" fontAlgn="ctr"/>
                      <a:r>
                        <a:rPr lang="en-US" sz="2000" u="none" strike="noStrike" dirty="0">
                          <a:effectLst/>
                        </a:rPr>
                        <a:t>•  Full Wave (BIL), crest</a:t>
                      </a:r>
                      <a:endParaRPr lang="en-US" sz="2000" b="0" i="0" u="none" strike="noStrike" dirty="0">
                        <a:solidFill>
                          <a:srgbClr val="000000"/>
                        </a:solidFill>
                        <a:effectLst/>
                        <a:latin typeface="Arial" panose="020B0604020202020204" pitchFamily="34" charset="0"/>
                      </a:endParaRPr>
                    </a:p>
                  </a:txBody>
                  <a:tcPr marL="81418" marR="4523" marT="4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u="none" strike="noStrike" dirty="0">
                          <a:effectLst/>
                        </a:rPr>
                        <a:t>30 kV</a:t>
                      </a:r>
                      <a:endParaRPr lang="en-US" sz="2000" b="0" i="0" u="none" strike="noStrike" dirty="0">
                        <a:solidFill>
                          <a:srgbClr val="000000"/>
                        </a:solidFill>
                        <a:effectLst/>
                        <a:latin typeface="Arial" panose="020B0604020202020204" pitchFamily="34" charset="0"/>
                      </a:endParaRPr>
                    </a:p>
                  </a:txBody>
                  <a:tcPr marL="40709" marR="4523" marT="4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2000" u="none" strike="noStrike" dirty="0">
                          <a:effectLst/>
                        </a:rPr>
                        <a:t> </a:t>
                      </a:r>
                      <a:endParaRPr lang="en-US" sz="2000" b="0" i="0" u="none" strike="noStrike" dirty="0">
                        <a:solidFill>
                          <a:srgbClr val="000000"/>
                        </a:solidFill>
                        <a:effectLst/>
                        <a:latin typeface="Arial" panose="020B0604020202020204" pitchFamily="34" charset="0"/>
                      </a:endParaRPr>
                    </a:p>
                  </a:txBody>
                  <a:tcPr marL="40709" marR="4523" marT="4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2852">
                <a:tc>
                  <a:txBody>
                    <a:bodyPr/>
                    <a:lstStyle/>
                    <a:p>
                      <a:pPr algn="l" fontAlgn="ctr"/>
                      <a:r>
                        <a:rPr lang="en-US" sz="2000" u="none" strike="noStrike" dirty="0">
                          <a:effectLst/>
                        </a:rPr>
                        <a:t>•  Chopped Wave, crest</a:t>
                      </a:r>
                      <a:endParaRPr lang="en-US" sz="2000" b="0" i="0" u="none" strike="noStrike" dirty="0">
                        <a:solidFill>
                          <a:srgbClr val="000000"/>
                        </a:solidFill>
                        <a:effectLst/>
                        <a:latin typeface="Arial" panose="020B0604020202020204" pitchFamily="34" charset="0"/>
                      </a:endParaRPr>
                    </a:p>
                  </a:txBody>
                  <a:tcPr marL="81418" marR="4523" marT="4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u="none" strike="noStrike" dirty="0">
                          <a:effectLst/>
                        </a:rPr>
                        <a:t>33 kV</a:t>
                      </a:r>
                      <a:endParaRPr lang="en-US" sz="2000" b="0" i="0" u="none" strike="noStrike" dirty="0">
                        <a:solidFill>
                          <a:srgbClr val="000000"/>
                        </a:solidFill>
                        <a:effectLst/>
                        <a:latin typeface="Arial" panose="020B0604020202020204" pitchFamily="34" charset="0"/>
                      </a:endParaRPr>
                    </a:p>
                  </a:txBody>
                  <a:tcPr marL="40709" marR="4523" marT="4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2000" u="none" strike="noStrike" dirty="0">
                          <a:effectLst/>
                        </a:rPr>
                        <a:t> </a:t>
                      </a:r>
                      <a:endParaRPr lang="en-US" sz="2000" b="0" i="0" u="none" strike="noStrike" dirty="0">
                        <a:solidFill>
                          <a:srgbClr val="000000"/>
                        </a:solidFill>
                        <a:effectLst/>
                        <a:latin typeface="Arial" panose="020B0604020202020204" pitchFamily="34" charset="0"/>
                      </a:endParaRPr>
                    </a:p>
                  </a:txBody>
                  <a:tcPr marL="40709" marR="4523" marT="4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2852">
                <a:tc>
                  <a:txBody>
                    <a:bodyPr/>
                    <a:lstStyle/>
                    <a:p>
                      <a:pPr algn="l" fontAlgn="ctr"/>
                      <a:r>
                        <a:rPr lang="en-US" sz="2000" u="none" strike="noStrike" dirty="0">
                          <a:effectLst/>
                        </a:rPr>
                        <a:t>•  Minimum time to flashover</a:t>
                      </a:r>
                      <a:endParaRPr lang="en-US" sz="2000" b="0" i="0" u="none" strike="noStrike" dirty="0">
                        <a:solidFill>
                          <a:srgbClr val="000000"/>
                        </a:solidFill>
                        <a:effectLst/>
                        <a:latin typeface="Arial" panose="020B0604020202020204" pitchFamily="34" charset="0"/>
                      </a:endParaRPr>
                    </a:p>
                  </a:txBody>
                  <a:tcPr marL="81418" marR="4523" marT="4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u="none" strike="noStrike" dirty="0">
                          <a:effectLst/>
                        </a:rPr>
                        <a:t>1.0 µs</a:t>
                      </a:r>
                      <a:endParaRPr lang="en-US" sz="2000" b="0" i="0" u="none" strike="noStrike" dirty="0">
                        <a:solidFill>
                          <a:srgbClr val="000000"/>
                        </a:solidFill>
                        <a:effectLst/>
                        <a:latin typeface="Arial" panose="020B0604020202020204" pitchFamily="34" charset="0"/>
                      </a:endParaRPr>
                    </a:p>
                  </a:txBody>
                  <a:tcPr marL="40709" marR="4523" marT="4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2000" u="none" strike="noStrike" dirty="0">
                          <a:effectLst/>
                        </a:rPr>
                        <a:t> </a:t>
                      </a:r>
                      <a:endParaRPr lang="en-US" sz="2000" b="0" i="0" u="none" strike="noStrike" dirty="0">
                        <a:solidFill>
                          <a:srgbClr val="000000"/>
                        </a:solidFill>
                        <a:effectLst/>
                        <a:latin typeface="Arial" panose="020B0604020202020204" pitchFamily="34" charset="0"/>
                      </a:endParaRPr>
                    </a:p>
                  </a:txBody>
                  <a:tcPr marL="40709" marR="4523" marT="4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2900">
                <a:tc>
                  <a:txBody>
                    <a:bodyPr/>
                    <a:lstStyle/>
                    <a:p>
                      <a:pPr algn="l" fontAlgn="t"/>
                      <a:r>
                        <a:rPr lang="en-US" sz="2000" u="none" strike="noStrike" dirty="0">
                          <a:effectLst/>
                        </a:rPr>
                        <a:t>Low-Frequency Voltage Insulation Level, 60Hz, 1 min, rms</a:t>
                      </a:r>
                      <a:endParaRPr lang="en-US" sz="2000" b="0" i="0" u="none" strike="noStrike" dirty="0">
                        <a:solidFill>
                          <a:srgbClr val="000000"/>
                        </a:solidFill>
                        <a:effectLst/>
                        <a:latin typeface="Arial" panose="020B0604020202020204" pitchFamily="34" charset="0"/>
                      </a:endParaRPr>
                    </a:p>
                  </a:txBody>
                  <a:tcPr marL="40709" marR="4523" marT="4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2000" u="none" strike="noStrike" dirty="0">
                          <a:effectLst/>
                        </a:rPr>
                        <a:t> </a:t>
                      </a:r>
                      <a:endParaRPr lang="en-US" sz="2000" b="0" i="0" u="none" strike="noStrike" dirty="0">
                        <a:solidFill>
                          <a:srgbClr val="000000"/>
                        </a:solidFill>
                        <a:effectLst/>
                        <a:latin typeface="Arial" panose="020B0604020202020204" pitchFamily="34" charset="0"/>
                      </a:endParaRPr>
                    </a:p>
                  </a:txBody>
                  <a:tcPr marL="40709" marR="4523" marT="4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2000" u="none" strike="noStrike" dirty="0">
                          <a:effectLst/>
                        </a:rPr>
                        <a:t> </a:t>
                      </a:r>
                      <a:endParaRPr lang="en-US" sz="2000" b="0" i="0" u="none" strike="noStrike" dirty="0">
                        <a:solidFill>
                          <a:srgbClr val="000000"/>
                        </a:solidFill>
                        <a:effectLst/>
                        <a:latin typeface="Arial" panose="020B0604020202020204" pitchFamily="34" charset="0"/>
                      </a:endParaRPr>
                    </a:p>
                  </a:txBody>
                  <a:tcPr marL="40709" marR="4523" marT="4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2948">
                <a:tc>
                  <a:txBody>
                    <a:bodyPr/>
                    <a:lstStyle/>
                    <a:p>
                      <a:pPr algn="l" fontAlgn="t"/>
                      <a:r>
                        <a:rPr lang="en-US" sz="2000" u="none" strike="noStrike" dirty="0">
                          <a:effectLst/>
                        </a:rPr>
                        <a:t>Applied Voltage Test (rms)</a:t>
                      </a:r>
                      <a:endParaRPr lang="en-US" sz="2000" b="0" i="0" u="none" strike="noStrike" dirty="0">
                        <a:solidFill>
                          <a:srgbClr val="000000"/>
                        </a:solidFill>
                        <a:effectLst/>
                        <a:latin typeface="Arial" panose="020B0604020202020204" pitchFamily="34" charset="0"/>
                      </a:endParaRPr>
                    </a:p>
                  </a:txBody>
                  <a:tcPr marL="40709" marR="4523" marT="4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2000" u="none" strike="noStrike" dirty="0">
                          <a:effectLst/>
                        </a:rPr>
                        <a:t>•For transformer rated 13 200 V = 34 kV</a:t>
                      </a:r>
                      <a:br>
                        <a:rPr lang="en-US" sz="2000" u="none" strike="noStrike" dirty="0">
                          <a:effectLst/>
                        </a:rPr>
                      </a:br>
                      <a:r>
                        <a:rPr lang="en-US" sz="2000" u="none" strike="noStrike" dirty="0">
                          <a:effectLst/>
                        </a:rPr>
                        <a:t>•For 22 860 V = 40 kV</a:t>
                      </a:r>
                      <a:endParaRPr lang="en-US" sz="2000" b="0" i="0" u="none" strike="noStrike" dirty="0">
                        <a:solidFill>
                          <a:srgbClr val="000000"/>
                        </a:solidFill>
                        <a:effectLst/>
                        <a:latin typeface="Arial" panose="020B0604020202020204" pitchFamily="34" charset="0"/>
                      </a:endParaRPr>
                    </a:p>
                  </a:txBody>
                  <a:tcPr marL="40709" marR="4523" marT="4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2000" u="none" strike="noStrike" dirty="0">
                          <a:effectLst/>
                        </a:rPr>
                        <a:t> </a:t>
                      </a:r>
                      <a:endParaRPr lang="en-US" sz="2000" b="0" i="0" u="none" strike="noStrike" dirty="0">
                        <a:solidFill>
                          <a:srgbClr val="000000"/>
                        </a:solidFill>
                        <a:effectLst/>
                        <a:latin typeface="Arial" panose="020B0604020202020204" pitchFamily="34" charset="0"/>
                      </a:endParaRPr>
                    </a:p>
                  </a:txBody>
                  <a:tcPr marL="40709" marR="4523" marT="4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2996">
                <a:tc>
                  <a:txBody>
                    <a:bodyPr/>
                    <a:lstStyle/>
                    <a:p>
                      <a:pPr algn="l" fontAlgn="t"/>
                      <a:r>
                        <a:rPr lang="en-US" sz="2000" u="none" strike="noStrike" dirty="0">
                          <a:effectLst/>
                        </a:rPr>
                        <a:t>Induced Voltage Test (rms)</a:t>
                      </a:r>
                      <a:endParaRPr lang="en-US" sz="2000" b="0" i="0" u="none" strike="noStrike" dirty="0">
                        <a:solidFill>
                          <a:srgbClr val="000000"/>
                        </a:solidFill>
                        <a:effectLst/>
                        <a:latin typeface="Arial" panose="020B0604020202020204" pitchFamily="34" charset="0"/>
                      </a:endParaRPr>
                    </a:p>
                  </a:txBody>
                  <a:tcPr marL="40709" marR="4523" marT="4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2000" u="none" strike="noStrike" dirty="0">
                          <a:effectLst/>
                        </a:rPr>
                        <a:t>•For transformer rated 13 200 V and 13 200GrdY/ 7620 V= 17 kV</a:t>
                      </a:r>
                      <a:br>
                        <a:rPr lang="en-US" sz="2000" u="none" strike="noStrike" dirty="0">
                          <a:effectLst/>
                        </a:rPr>
                      </a:br>
                      <a:r>
                        <a:rPr lang="en-US" sz="2000" u="none" strike="noStrike" dirty="0">
                          <a:effectLst/>
                        </a:rPr>
                        <a:t>•For 22 860GrdY/13 200 V and 22 860 V = 29kV</a:t>
                      </a:r>
                      <a:endParaRPr lang="en-US" sz="2000" b="0" i="0" u="none" strike="noStrike" dirty="0">
                        <a:solidFill>
                          <a:srgbClr val="000000"/>
                        </a:solidFill>
                        <a:effectLst/>
                        <a:latin typeface="Arial" panose="020B0604020202020204" pitchFamily="34" charset="0"/>
                      </a:endParaRPr>
                    </a:p>
                  </a:txBody>
                  <a:tcPr marL="40709" marR="4523" marT="4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2000" u="none" strike="noStrike" dirty="0">
                          <a:effectLst/>
                        </a:rPr>
                        <a:t> </a:t>
                      </a:r>
                      <a:endParaRPr lang="en-US" sz="2000" b="0" i="0" u="none" strike="noStrike" dirty="0">
                        <a:solidFill>
                          <a:srgbClr val="000000"/>
                        </a:solidFill>
                        <a:effectLst/>
                        <a:latin typeface="Arial" panose="020B0604020202020204" pitchFamily="34" charset="0"/>
                      </a:endParaRPr>
                    </a:p>
                  </a:txBody>
                  <a:tcPr marL="40709" marR="4523" marT="4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2948">
                <a:tc>
                  <a:txBody>
                    <a:bodyPr/>
                    <a:lstStyle/>
                    <a:p>
                      <a:pPr algn="l" fontAlgn="t"/>
                      <a:r>
                        <a:rPr lang="en-US" sz="2000" u="none" strike="noStrike" dirty="0">
                          <a:effectLst/>
                        </a:rPr>
                        <a:t>Percent Impedance</a:t>
                      </a:r>
                      <a:endParaRPr lang="en-US" sz="2000" b="0" i="0" u="none" strike="noStrike" dirty="0">
                        <a:solidFill>
                          <a:srgbClr val="000000"/>
                        </a:solidFill>
                        <a:effectLst/>
                        <a:latin typeface="Arial" panose="020B0604020202020204" pitchFamily="34" charset="0"/>
                      </a:endParaRPr>
                    </a:p>
                  </a:txBody>
                  <a:tcPr marL="40709" marR="4523" marT="4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nn-NO" sz="2000" u="none" strike="noStrike" dirty="0">
                          <a:effectLst/>
                        </a:rPr>
                        <a:t>•3 thru 75 kVA = 2.0 ± 10%</a:t>
                      </a:r>
                      <a:br>
                        <a:rPr lang="nn-NO" sz="2000" u="none" strike="noStrike" dirty="0">
                          <a:effectLst/>
                        </a:rPr>
                      </a:br>
                      <a:r>
                        <a:rPr lang="nn-NO" sz="2000" u="none" strike="noStrike" dirty="0">
                          <a:effectLst/>
                        </a:rPr>
                        <a:t>•100 thru 250 kVA = 3.0 ± 7.5%</a:t>
                      </a:r>
                      <a:br>
                        <a:rPr lang="nn-NO" sz="2000" u="none" strike="noStrike" dirty="0">
                          <a:effectLst/>
                        </a:rPr>
                      </a:br>
                      <a:r>
                        <a:rPr lang="nn-NO" sz="2000" u="none" strike="noStrike" dirty="0">
                          <a:effectLst/>
                        </a:rPr>
                        <a:t>•333 kVA = 3.5 ± 7.5%</a:t>
                      </a:r>
                      <a:endParaRPr lang="nn-NO" sz="2000" b="0" i="0" u="none" strike="noStrike" dirty="0">
                        <a:solidFill>
                          <a:srgbClr val="000000"/>
                        </a:solidFill>
                        <a:effectLst/>
                        <a:latin typeface="Arial" panose="020B0604020202020204" pitchFamily="34" charset="0"/>
                      </a:endParaRPr>
                    </a:p>
                  </a:txBody>
                  <a:tcPr marL="40709" marR="4523" marT="4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2000" u="none" strike="noStrike" dirty="0">
                          <a:effectLst/>
                        </a:rPr>
                        <a:t> </a:t>
                      </a:r>
                      <a:endParaRPr lang="en-US" sz="2000" b="0" i="0" u="none" strike="noStrike" dirty="0">
                        <a:solidFill>
                          <a:srgbClr val="000000"/>
                        </a:solidFill>
                        <a:effectLst/>
                        <a:latin typeface="Arial" panose="020B0604020202020204" pitchFamily="34" charset="0"/>
                      </a:endParaRPr>
                    </a:p>
                  </a:txBody>
                  <a:tcPr marL="40709" marR="4523" marT="4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288423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4023"/>
          </a:xfrm>
        </p:spPr>
        <p:txBody>
          <a:bodyPr>
            <a:normAutofit fontScale="90000"/>
          </a:bodyPr>
          <a:lstStyle/>
          <a:p>
            <a:pPr algn="ctr"/>
            <a:r>
              <a:rPr lang="en-US" sz="3600" b="1" dirty="0" smtClean="0"/>
              <a:t>Distribution Transformer Technical Information Sheet</a:t>
            </a:r>
            <a:endParaRPr lang="en-US" sz="3600" b="1" dirty="0"/>
          </a:p>
        </p:txBody>
      </p:sp>
      <p:graphicFrame>
        <p:nvGraphicFramePr>
          <p:cNvPr id="3" name="Table 2"/>
          <p:cNvGraphicFramePr>
            <a:graphicFrameLocks noGrp="1"/>
          </p:cNvGraphicFramePr>
          <p:nvPr>
            <p:extLst>
              <p:ext uri="{D42A27DB-BD31-4B8C-83A1-F6EECF244321}">
                <p14:modId xmlns:p14="http://schemas.microsoft.com/office/powerpoint/2010/main" val="533279929"/>
              </p:ext>
            </p:extLst>
          </p:nvPr>
        </p:nvGraphicFramePr>
        <p:xfrm>
          <a:off x="1131208" y="929148"/>
          <a:ext cx="10102848" cy="4371975"/>
        </p:xfrm>
        <a:graphic>
          <a:graphicData uri="http://schemas.openxmlformats.org/drawingml/2006/table">
            <a:tbl>
              <a:tblPr>
                <a:tableStyleId>{5C22544A-7EE6-4342-B048-85BDC9FD1C3A}</a:tableStyleId>
              </a:tblPr>
              <a:tblGrid>
                <a:gridCol w="4193635"/>
                <a:gridCol w="4193635"/>
                <a:gridCol w="1715578"/>
              </a:tblGrid>
              <a:tr h="161925">
                <a:tc>
                  <a:txBody>
                    <a:bodyPr/>
                    <a:lstStyle/>
                    <a:p>
                      <a:pPr algn="l" fontAlgn="ctr"/>
                      <a:r>
                        <a:rPr lang="en-US" sz="2000" b="1" u="none" strike="noStrike" dirty="0">
                          <a:effectLst/>
                        </a:rPr>
                        <a:t>Losses</a:t>
                      </a:r>
                      <a:endParaRPr lang="en-US" sz="2000" b="1" i="0" u="none" strike="noStrike" dirty="0">
                        <a:solidFill>
                          <a:srgbClr val="000000"/>
                        </a:solidFill>
                        <a:effectLst/>
                        <a:latin typeface="Arial" panose="020B0604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2000" b="1" u="none" strike="noStrike" dirty="0">
                          <a:effectLst/>
                        </a:rPr>
                        <a:t> </a:t>
                      </a:r>
                      <a:r>
                        <a:rPr lang="en-US" sz="2000" b="1" u="none" strike="noStrike" dirty="0" smtClean="0">
                          <a:effectLst/>
                        </a:rPr>
                        <a:t>REQUIRED</a:t>
                      </a:r>
                      <a:endParaRPr lang="en-US" sz="2000" b="1"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2000" b="1" u="none" strike="noStrike" dirty="0" smtClean="0">
                          <a:effectLst/>
                        </a:rPr>
                        <a:t>OFFERED</a:t>
                      </a:r>
                      <a:endParaRPr lang="en-US" sz="2000" b="1"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3850">
                <a:tc>
                  <a:txBody>
                    <a:bodyPr/>
                    <a:lstStyle/>
                    <a:p>
                      <a:pPr algn="l" fontAlgn="t"/>
                      <a:r>
                        <a:rPr lang="en-US" sz="2000" u="none" strike="noStrike" dirty="0">
                          <a:effectLst/>
                        </a:rPr>
                        <a:t>•  Reference temperature</a:t>
                      </a:r>
                      <a:endParaRPr lang="en-US" sz="2000" b="0" i="0" u="none" strike="noStrike" dirty="0">
                        <a:solidFill>
                          <a:srgbClr val="000000"/>
                        </a:solidFill>
                        <a:effectLst/>
                        <a:latin typeface="Arial" panose="020B0604020202020204" pitchFamily="34" charset="0"/>
                      </a:endParaRPr>
                    </a:p>
                  </a:txBody>
                  <a:tcPr marL="171450"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2000" u="none" strike="noStrike" dirty="0">
                          <a:effectLst/>
                        </a:rPr>
                        <a:t>•30°C for No-Load Losses</a:t>
                      </a:r>
                      <a:br>
                        <a:rPr lang="en-US" sz="2000" u="none" strike="noStrike" dirty="0">
                          <a:effectLst/>
                        </a:rPr>
                      </a:br>
                      <a:r>
                        <a:rPr lang="en-US" sz="2000" u="none" strike="noStrike" dirty="0">
                          <a:effectLst/>
                        </a:rPr>
                        <a:t>•</a:t>
                      </a:r>
                      <a:r>
                        <a:rPr lang="en-US" sz="2000" u="none" strike="noStrike" dirty="0" smtClean="0">
                          <a:effectLst/>
                        </a:rPr>
                        <a:t>85°C </a:t>
                      </a:r>
                      <a:r>
                        <a:rPr lang="en-US" sz="2000" u="none" strike="noStrike" dirty="0">
                          <a:effectLst/>
                        </a:rPr>
                        <a:t>for Load Losses</a:t>
                      </a:r>
                      <a:endParaRPr lang="en-US" sz="2000" b="0"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2000" u="none" strike="noStrike" dirty="0">
                          <a:effectLst/>
                        </a:rPr>
                        <a:t> </a:t>
                      </a:r>
                      <a:endParaRPr lang="en-US" sz="2000" b="0"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3850">
                <a:tc>
                  <a:txBody>
                    <a:bodyPr/>
                    <a:lstStyle/>
                    <a:p>
                      <a:pPr algn="l" fontAlgn="t"/>
                      <a:r>
                        <a:rPr lang="en-US" sz="2000" u="none" strike="noStrike" dirty="0">
                          <a:effectLst/>
                        </a:rPr>
                        <a:t>•  </a:t>
                      </a:r>
                      <a:r>
                        <a:rPr lang="en-US" sz="2000" u="none" strike="noStrike" dirty="0">
                          <a:solidFill>
                            <a:srgbClr val="FF0000"/>
                          </a:solidFill>
                          <a:effectLst/>
                        </a:rPr>
                        <a:t>Tolerance for Actual losses over Guaranteed losses</a:t>
                      </a:r>
                      <a:endParaRPr lang="en-US" sz="2000" b="0" i="0" u="none" strike="noStrike" dirty="0">
                        <a:solidFill>
                          <a:srgbClr val="FF0000"/>
                        </a:solidFill>
                        <a:effectLst/>
                        <a:latin typeface="Arial" panose="020B0604020202020204" pitchFamily="34" charset="0"/>
                      </a:endParaRPr>
                    </a:p>
                  </a:txBody>
                  <a:tcPr marL="171450"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2000" u="none" strike="noStrike" dirty="0">
                          <a:effectLst/>
                        </a:rPr>
                        <a:t>•  10% for No-Load losses</a:t>
                      </a:r>
                      <a:br>
                        <a:rPr lang="en-US" sz="2000" u="none" strike="noStrike" dirty="0">
                          <a:effectLst/>
                        </a:rPr>
                      </a:br>
                      <a:r>
                        <a:rPr lang="en-US" sz="2000" u="none" strike="noStrike" dirty="0">
                          <a:effectLst/>
                        </a:rPr>
                        <a:t>•  6% for Total losses</a:t>
                      </a:r>
                      <a:endParaRPr lang="en-US" sz="2000" b="0"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2000" u="none" strike="noStrike" dirty="0">
                          <a:effectLst/>
                        </a:rPr>
                        <a:t> </a:t>
                      </a:r>
                      <a:endParaRPr lang="en-US" sz="2000" b="0"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3850">
                <a:tc>
                  <a:txBody>
                    <a:bodyPr/>
                    <a:lstStyle/>
                    <a:p>
                      <a:pPr algn="l" fontAlgn="t"/>
                      <a:r>
                        <a:rPr lang="en-US" sz="2000" u="none" strike="noStrike" dirty="0">
                          <a:effectLst/>
                        </a:rPr>
                        <a:t>•  Limit for Total losses</a:t>
                      </a:r>
                      <a:endParaRPr lang="en-US" sz="2000" b="0" i="0" u="none" strike="noStrike" dirty="0">
                        <a:solidFill>
                          <a:srgbClr val="000000"/>
                        </a:solidFill>
                        <a:effectLst/>
                        <a:latin typeface="Arial" panose="020B0604020202020204" pitchFamily="34" charset="0"/>
                      </a:endParaRPr>
                    </a:p>
                  </a:txBody>
                  <a:tcPr marL="171450"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2000" u="none" strike="noStrike" dirty="0">
                          <a:effectLst/>
                        </a:rPr>
                        <a:t>Based on Table 5 of Distribution Transformer Technical Specification</a:t>
                      </a:r>
                      <a:endParaRPr lang="en-US" sz="2000" b="0"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u="none" strike="noStrike" dirty="0">
                          <a:effectLst/>
                        </a:rPr>
                        <a:t>_</a:t>
                      </a:r>
                      <a:endParaRPr lang="en-US" sz="2000" b="0" i="0" u="none" strike="noStrike" dirty="0">
                        <a:solidFill>
                          <a:srgbClr val="000000"/>
                        </a:solidFill>
                        <a:effectLst/>
                        <a:latin typeface="Arial" panose="020B0604020202020204" pitchFamily="34" charset="0"/>
                      </a:endParaRPr>
                    </a:p>
                  </a:txBody>
                  <a:tcPr marL="857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1925">
                <a:tc>
                  <a:txBody>
                    <a:bodyPr/>
                    <a:lstStyle/>
                    <a:p>
                      <a:pPr algn="l" fontAlgn="ctr"/>
                      <a:r>
                        <a:rPr lang="en-US" sz="2000" b="1" u="none" strike="noStrike" dirty="0">
                          <a:effectLst/>
                        </a:rPr>
                        <a:t>Short-circuit rating</a:t>
                      </a:r>
                      <a:endParaRPr lang="en-US" sz="2000" b="1" i="0" u="none" strike="noStrike" dirty="0">
                        <a:solidFill>
                          <a:srgbClr val="000000"/>
                        </a:solidFill>
                        <a:effectLst/>
                        <a:latin typeface="Arial" panose="020B0604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u="none" strike="noStrike" dirty="0">
                          <a:effectLst/>
                        </a:rPr>
                        <a:t>Per ANSI/IEEE C57.12.00</a:t>
                      </a:r>
                      <a:endParaRPr lang="en-US" sz="2000" b="0" i="0" u="none" strike="noStrike" dirty="0">
                        <a:solidFill>
                          <a:srgbClr val="000000"/>
                        </a:solidFill>
                        <a:effectLst/>
                        <a:latin typeface="Arial" panose="020B0604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2000" u="none" strike="noStrike" dirty="0">
                          <a:effectLst/>
                        </a:rPr>
                        <a:t> </a:t>
                      </a:r>
                      <a:endParaRPr lang="en-US" sz="2000" b="0"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1925">
                <a:tc>
                  <a:txBody>
                    <a:bodyPr/>
                    <a:lstStyle/>
                    <a:p>
                      <a:pPr algn="l" fontAlgn="ctr"/>
                      <a:r>
                        <a:rPr lang="en-US" sz="2000" b="1" u="none" strike="noStrike" dirty="0">
                          <a:effectLst/>
                        </a:rPr>
                        <a:t>Loading Capability</a:t>
                      </a:r>
                      <a:endParaRPr lang="en-US" sz="2000" b="1" i="0" u="none" strike="noStrike" dirty="0">
                        <a:solidFill>
                          <a:srgbClr val="000000"/>
                        </a:solidFill>
                        <a:effectLst/>
                        <a:latin typeface="Arial" panose="020B0604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u="none" strike="noStrike" dirty="0">
                          <a:effectLst/>
                        </a:rPr>
                        <a:t>Per ANSI C57.92</a:t>
                      </a:r>
                      <a:endParaRPr lang="en-US" sz="2000" b="0" i="0" u="none" strike="noStrike" dirty="0">
                        <a:solidFill>
                          <a:srgbClr val="000000"/>
                        </a:solidFill>
                        <a:effectLst/>
                        <a:latin typeface="Arial" panose="020B0604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u="none" strike="noStrike" dirty="0">
                          <a:effectLst/>
                        </a:rPr>
                        <a:t>_</a:t>
                      </a:r>
                      <a:endParaRPr lang="en-US" sz="2000" b="0" i="0" u="none" strike="noStrike" dirty="0">
                        <a:solidFill>
                          <a:srgbClr val="000000"/>
                        </a:solidFill>
                        <a:effectLst/>
                        <a:latin typeface="Arial" panose="020B0604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1925">
                <a:tc>
                  <a:txBody>
                    <a:bodyPr/>
                    <a:lstStyle/>
                    <a:p>
                      <a:pPr algn="l" fontAlgn="b"/>
                      <a:r>
                        <a:rPr lang="en-US" sz="2000" b="1" u="none" strike="noStrike" dirty="0">
                          <a:effectLst/>
                        </a:rPr>
                        <a:t> </a:t>
                      </a:r>
                      <a:endParaRPr lang="en-US" sz="2000" b="1" i="0" u="none" strike="noStrike" dirty="0">
                        <a:solidFill>
                          <a:srgbClr val="000000"/>
                        </a:solidFill>
                        <a:effectLst/>
                        <a:latin typeface="Arial" panose="020B0604020202020204" pitchFamily="34" charset="0"/>
                      </a:endParaRPr>
                    </a:p>
                  </a:txBody>
                  <a:tcPr marL="857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u="none" strike="noStrike" dirty="0">
                          <a:effectLst/>
                        </a:rPr>
                        <a:t> </a:t>
                      </a:r>
                      <a:endParaRPr lang="en-US" sz="2000" b="0" i="0" u="none" strike="noStrike" dirty="0">
                        <a:solidFill>
                          <a:srgbClr val="000000"/>
                        </a:solidFill>
                        <a:effectLst/>
                        <a:latin typeface="Arial" panose="020B0604020202020204" pitchFamily="34" charset="0"/>
                      </a:endParaRPr>
                    </a:p>
                  </a:txBody>
                  <a:tcPr marL="857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u="none" strike="noStrike" dirty="0">
                          <a:effectLst/>
                        </a:rPr>
                        <a:t> </a:t>
                      </a:r>
                      <a:endParaRPr lang="en-US" sz="2000" b="0" i="0" u="none" strike="noStrike" dirty="0">
                        <a:solidFill>
                          <a:srgbClr val="000000"/>
                        </a:solidFill>
                        <a:effectLst/>
                        <a:latin typeface="Arial" panose="020B0604020202020204" pitchFamily="34" charset="0"/>
                      </a:endParaRPr>
                    </a:p>
                  </a:txBody>
                  <a:tcPr marL="857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1925">
                <a:tc>
                  <a:txBody>
                    <a:bodyPr/>
                    <a:lstStyle/>
                    <a:p>
                      <a:pPr algn="l" fontAlgn="ctr"/>
                      <a:r>
                        <a:rPr lang="en-US" sz="2000" b="1" u="none" strike="noStrike" dirty="0">
                          <a:effectLst/>
                        </a:rPr>
                        <a:t>Audible Sound Level limit</a:t>
                      </a:r>
                      <a:endParaRPr lang="en-US" sz="2000" b="1" i="0" u="none" strike="noStrike" dirty="0">
                        <a:solidFill>
                          <a:srgbClr val="000000"/>
                        </a:solidFill>
                        <a:effectLst/>
                        <a:latin typeface="Arial" panose="020B0604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u="none" strike="noStrike" dirty="0">
                          <a:effectLst/>
                        </a:rPr>
                        <a:t>•50 kVA and below = 48 dB</a:t>
                      </a:r>
                      <a:endParaRPr lang="en-US" sz="2000" b="0" i="0" u="none" strike="noStrike" dirty="0">
                        <a:solidFill>
                          <a:srgbClr val="000000"/>
                        </a:solidFill>
                        <a:effectLst/>
                        <a:latin typeface="Arial" panose="020B0604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2000" u="none" strike="noStrike" dirty="0">
                          <a:effectLst/>
                        </a:rPr>
                        <a:t> </a:t>
                      </a:r>
                      <a:endParaRPr lang="en-US" sz="2000" b="0"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1925">
                <a:tc>
                  <a:txBody>
                    <a:bodyPr/>
                    <a:lstStyle/>
                    <a:p>
                      <a:pPr algn="l" fontAlgn="ctr"/>
                      <a:r>
                        <a:rPr lang="en-US" sz="2000" u="none" strike="noStrike" dirty="0">
                          <a:effectLst/>
                        </a:rPr>
                        <a:t> </a:t>
                      </a:r>
                      <a:endParaRPr lang="en-US" sz="2000" b="0" i="0" u="none" strike="noStrike" dirty="0">
                        <a:solidFill>
                          <a:srgbClr val="000000"/>
                        </a:solidFill>
                        <a:effectLst/>
                        <a:latin typeface="Arial" panose="020B0604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nn-NO" sz="2000" u="none" strike="noStrike">
                          <a:effectLst/>
                        </a:rPr>
                        <a:t>•75 - 100 kVA = 51 dB</a:t>
                      </a:r>
                      <a:endParaRPr lang="nn-NO" sz="2000" b="0" i="0" u="none" strike="noStrike">
                        <a:solidFill>
                          <a:srgbClr val="000000"/>
                        </a:solidFill>
                        <a:effectLst/>
                        <a:latin typeface="Arial" panose="020B0604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2000" u="none" strike="noStrike" dirty="0">
                          <a:effectLst/>
                        </a:rPr>
                        <a:t> </a:t>
                      </a:r>
                      <a:endParaRPr lang="en-US" sz="2000" b="0"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1925">
                <a:tc>
                  <a:txBody>
                    <a:bodyPr/>
                    <a:lstStyle/>
                    <a:p>
                      <a:pPr algn="l" fontAlgn="t"/>
                      <a:r>
                        <a:rPr lang="en-US" sz="2000" u="none" strike="noStrike" dirty="0">
                          <a:effectLst/>
                        </a:rPr>
                        <a:t> </a:t>
                      </a:r>
                      <a:endParaRPr lang="en-US" sz="2000" b="0"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nn-NO" sz="2000" u="none" strike="noStrike">
                          <a:effectLst/>
                        </a:rPr>
                        <a:t>•167 - 250 kVA = 55 dB</a:t>
                      </a:r>
                      <a:endParaRPr lang="nn-NO" sz="2000" b="0" i="0" u="none" strike="noStrike">
                        <a:solidFill>
                          <a:srgbClr val="000000"/>
                        </a:solidFill>
                        <a:effectLst/>
                        <a:latin typeface="Arial" panose="020B0604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2000" u="none" strike="noStrike" dirty="0">
                          <a:effectLst/>
                        </a:rPr>
                        <a:t> </a:t>
                      </a:r>
                      <a:endParaRPr lang="en-US" sz="2000" b="0"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1925">
                <a:tc>
                  <a:txBody>
                    <a:bodyPr/>
                    <a:lstStyle/>
                    <a:p>
                      <a:pPr algn="l" fontAlgn="t"/>
                      <a:r>
                        <a:rPr lang="en-US" sz="2000" u="none" strike="noStrike" dirty="0">
                          <a:effectLst/>
                        </a:rPr>
                        <a:t> </a:t>
                      </a:r>
                      <a:endParaRPr lang="en-US" sz="2000" b="0"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u="none" strike="noStrike" dirty="0">
                          <a:effectLst/>
                        </a:rPr>
                        <a:t>•333 kVA = 56 dB</a:t>
                      </a:r>
                      <a:endParaRPr lang="en-US" sz="2000" b="0" i="0" u="none" strike="noStrike" dirty="0">
                        <a:solidFill>
                          <a:srgbClr val="000000"/>
                        </a:solidFill>
                        <a:effectLst/>
                        <a:latin typeface="Arial" panose="020B0604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2000" u="none" strike="noStrike" dirty="0">
                          <a:effectLst/>
                        </a:rPr>
                        <a:t> </a:t>
                      </a:r>
                      <a:endParaRPr lang="en-US" sz="2000" b="0"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057986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4023"/>
          </a:xfrm>
        </p:spPr>
        <p:txBody>
          <a:bodyPr>
            <a:normAutofit fontScale="90000"/>
          </a:bodyPr>
          <a:lstStyle/>
          <a:p>
            <a:pPr algn="ctr"/>
            <a:r>
              <a:rPr lang="en-US" sz="3600" b="1" dirty="0" smtClean="0"/>
              <a:t>Distribution Transformer Technical Information Sheet</a:t>
            </a:r>
            <a:endParaRPr lang="en-US" sz="3600" b="1" dirty="0"/>
          </a:p>
        </p:txBody>
      </p:sp>
      <p:graphicFrame>
        <p:nvGraphicFramePr>
          <p:cNvPr id="3" name="Table 2"/>
          <p:cNvGraphicFramePr>
            <a:graphicFrameLocks noGrp="1"/>
          </p:cNvGraphicFramePr>
          <p:nvPr>
            <p:extLst>
              <p:ext uri="{D42A27DB-BD31-4B8C-83A1-F6EECF244321}">
                <p14:modId xmlns:p14="http://schemas.microsoft.com/office/powerpoint/2010/main" val="1796578228"/>
              </p:ext>
            </p:extLst>
          </p:nvPr>
        </p:nvGraphicFramePr>
        <p:xfrm>
          <a:off x="838200" y="929148"/>
          <a:ext cx="10831287" cy="5322983"/>
        </p:xfrm>
        <a:graphic>
          <a:graphicData uri="http://schemas.openxmlformats.org/drawingml/2006/table">
            <a:tbl>
              <a:tblPr>
                <a:tableStyleId>{5C22544A-7EE6-4342-B048-85BDC9FD1C3A}</a:tableStyleId>
              </a:tblPr>
              <a:tblGrid>
                <a:gridCol w="1832429"/>
                <a:gridCol w="7649028"/>
                <a:gridCol w="1349830"/>
              </a:tblGrid>
              <a:tr h="202049">
                <a:tc>
                  <a:txBody>
                    <a:bodyPr/>
                    <a:lstStyle/>
                    <a:p>
                      <a:pPr algn="l" fontAlgn="ctr"/>
                      <a:r>
                        <a:rPr lang="en-US" sz="2000" u="none" strike="noStrike" dirty="0">
                          <a:effectLst/>
                        </a:rPr>
                        <a:t>CONSTRUCTION</a:t>
                      </a:r>
                      <a:endParaRPr lang="en-US" sz="2000" b="1" i="0" u="none" strike="noStrike" dirty="0">
                        <a:solidFill>
                          <a:srgbClr val="000000"/>
                        </a:solidFill>
                        <a:effectLst/>
                        <a:latin typeface="Arial" panose="020B0604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u="none" strike="noStrike" dirty="0">
                          <a:effectLst/>
                        </a:rPr>
                        <a:t> </a:t>
                      </a:r>
                      <a:r>
                        <a:rPr lang="en-US" sz="1800" b="1" u="none" strike="noStrike" dirty="0" smtClean="0">
                          <a:effectLst/>
                        </a:rPr>
                        <a:t>REQUIRED</a:t>
                      </a:r>
                      <a:endParaRPr lang="en-US" sz="1800" b="1"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dirty="0" smtClean="0">
                          <a:solidFill>
                            <a:schemeClr val="dk1"/>
                          </a:solidFill>
                          <a:effectLst/>
                          <a:latin typeface="+mn-lt"/>
                        </a:rPr>
                        <a:t>OFFERED</a:t>
                      </a:r>
                      <a:endParaRPr lang="en-US" sz="1800" b="1"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2049">
                <a:tc>
                  <a:txBody>
                    <a:bodyPr/>
                    <a:lstStyle/>
                    <a:p>
                      <a:pPr algn="l" fontAlgn="ctr"/>
                      <a:r>
                        <a:rPr lang="en-US" sz="2000" u="none" strike="noStrike" dirty="0">
                          <a:effectLst/>
                        </a:rPr>
                        <a:t>Cooling Class</a:t>
                      </a:r>
                      <a:endParaRPr lang="en-US" sz="2000" b="1" i="0" u="none" strike="noStrike" dirty="0">
                        <a:solidFill>
                          <a:srgbClr val="000000"/>
                        </a:solidFill>
                        <a:effectLst/>
                        <a:latin typeface="Arial" panose="020B0604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u="none" strike="noStrike" dirty="0">
                          <a:effectLst/>
                        </a:rPr>
                        <a:t>OA or ONAN</a:t>
                      </a:r>
                      <a:endParaRPr lang="en-US" sz="2000" b="0" i="0" u="none" strike="noStrike" dirty="0">
                        <a:solidFill>
                          <a:srgbClr val="000000"/>
                        </a:solidFill>
                        <a:effectLst/>
                        <a:latin typeface="Arial" panose="020B0604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2000" u="none" strike="noStrike" dirty="0">
                          <a:effectLst/>
                        </a:rPr>
                        <a:t> </a:t>
                      </a:r>
                      <a:endParaRPr lang="en-US" sz="2000" b="0"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2350">
                <a:tc>
                  <a:txBody>
                    <a:bodyPr/>
                    <a:lstStyle/>
                    <a:p>
                      <a:pPr algn="l" fontAlgn="t"/>
                      <a:r>
                        <a:rPr lang="en-US" sz="2000" u="none" strike="noStrike" dirty="0">
                          <a:effectLst/>
                        </a:rPr>
                        <a:t>Core</a:t>
                      </a:r>
                      <a:endParaRPr lang="en-US" sz="2000" b="1"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2000" u="none" strike="noStrike" dirty="0">
                          <a:effectLst/>
                        </a:rPr>
                        <a:t>•High-permeability, grain-oriented silicon steel OR</a:t>
                      </a:r>
                      <a:br>
                        <a:rPr lang="en-US" sz="2000" u="none" strike="noStrike" dirty="0">
                          <a:effectLst/>
                        </a:rPr>
                      </a:br>
                      <a:r>
                        <a:rPr lang="en-US" sz="2000" u="none" strike="noStrike" dirty="0">
                          <a:effectLst/>
                        </a:rPr>
                        <a:t>•Amorphous Metal</a:t>
                      </a:r>
                      <a:endParaRPr lang="en-US" sz="2000" b="0"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2000" b="0" i="0" u="none" strike="noStrike" dirty="0">
                        <a:solidFill>
                          <a:srgbClr val="000000"/>
                        </a:solidFill>
                        <a:effectLst/>
                        <a:latin typeface="Arial" panose="020B0604020202020204" pitchFamily="34" charset="0"/>
                      </a:endParaRPr>
                    </a:p>
                  </a:txBody>
                  <a:tcPr marL="857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2049">
                <a:tc>
                  <a:txBody>
                    <a:bodyPr/>
                    <a:lstStyle/>
                    <a:p>
                      <a:pPr algn="l" fontAlgn="ctr"/>
                      <a:r>
                        <a:rPr lang="en-US" sz="2000" u="none" strike="noStrike" dirty="0">
                          <a:effectLst/>
                        </a:rPr>
                        <a:t>Coil</a:t>
                      </a:r>
                      <a:endParaRPr lang="en-US" sz="2000" b="1" i="0" u="none" strike="noStrike" dirty="0">
                        <a:solidFill>
                          <a:srgbClr val="000000"/>
                        </a:solidFill>
                        <a:effectLst/>
                        <a:latin typeface="Arial" panose="020B0604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u="none" strike="noStrike" dirty="0">
                          <a:effectLst/>
                        </a:rPr>
                        <a:t>High conductivity copper</a:t>
                      </a:r>
                      <a:endParaRPr lang="en-US" sz="2000" b="0" i="0" u="none" strike="noStrike" dirty="0">
                        <a:solidFill>
                          <a:srgbClr val="000000"/>
                        </a:solidFill>
                        <a:effectLst/>
                        <a:latin typeface="Arial" panose="020B0604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2000" u="none" strike="noStrike" dirty="0">
                          <a:effectLst/>
                        </a:rPr>
                        <a:t> </a:t>
                      </a:r>
                      <a:endParaRPr lang="en-US" sz="2000" b="0"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2049">
                <a:tc>
                  <a:txBody>
                    <a:bodyPr/>
                    <a:lstStyle/>
                    <a:p>
                      <a:pPr algn="l" fontAlgn="ctr"/>
                      <a:r>
                        <a:rPr lang="en-US" sz="2000" u="none" strike="noStrike" dirty="0">
                          <a:effectLst/>
                        </a:rPr>
                        <a:t>Primary Bushing</a:t>
                      </a:r>
                      <a:endParaRPr lang="en-US" sz="2000" b="1" i="0" u="none" strike="noStrike" dirty="0">
                        <a:solidFill>
                          <a:srgbClr val="000000"/>
                        </a:solidFill>
                        <a:effectLst/>
                        <a:latin typeface="Arial" panose="020B0604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2000" u="none" strike="noStrike" dirty="0">
                          <a:effectLst/>
                        </a:rPr>
                        <a:t> </a:t>
                      </a:r>
                      <a:endParaRPr lang="en-US" sz="2000" b="0"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2000" u="none" strike="noStrike" dirty="0">
                          <a:effectLst/>
                        </a:rPr>
                        <a:t> </a:t>
                      </a:r>
                      <a:endParaRPr lang="en-US" sz="2000" b="0"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3902">
                <a:tc>
                  <a:txBody>
                    <a:bodyPr/>
                    <a:lstStyle/>
                    <a:p>
                      <a:pPr algn="l" fontAlgn="t"/>
                      <a:r>
                        <a:rPr lang="en-US" sz="2000" u="none" strike="noStrike" dirty="0">
                          <a:effectLst/>
                        </a:rPr>
                        <a:t>•  Number</a:t>
                      </a:r>
                      <a:endParaRPr lang="en-US" sz="2000" b="0" i="0" u="none" strike="noStrike" dirty="0">
                        <a:solidFill>
                          <a:srgbClr val="000000"/>
                        </a:solidFill>
                        <a:effectLst/>
                        <a:latin typeface="Arial" panose="020B0604020202020204" pitchFamily="34" charset="0"/>
                      </a:endParaRPr>
                    </a:p>
                  </a:txBody>
                  <a:tcPr marL="171450"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2000" u="none" strike="noStrike" dirty="0">
                          <a:effectLst/>
                        </a:rPr>
                        <a:t>•2 for transformer rated 13 200 V and 22 860 V</a:t>
                      </a:r>
                      <a:br>
                        <a:rPr lang="en-US" sz="2000" u="none" strike="noStrike" dirty="0">
                          <a:effectLst/>
                        </a:rPr>
                      </a:br>
                      <a:r>
                        <a:rPr lang="en-US" sz="2000" u="none" strike="noStrike" dirty="0">
                          <a:effectLst/>
                        </a:rPr>
                        <a:t>•1 for transformer rated 13 200 Grd Y/7 620V and 22 860GrY/13 200 V</a:t>
                      </a:r>
                      <a:endParaRPr lang="en-US" sz="2000" b="0"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2000" u="none" strike="noStrike" dirty="0">
                          <a:effectLst/>
                        </a:rPr>
                        <a:t> </a:t>
                      </a:r>
                      <a:endParaRPr lang="en-US" sz="2000" b="0"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2049">
                <a:tc>
                  <a:txBody>
                    <a:bodyPr/>
                    <a:lstStyle/>
                    <a:p>
                      <a:pPr algn="l" fontAlgn="ctr"/>
                      <a:r>
                        <a:rPr lang="en-US" sz="2000" u="none" strike="noStrike" dirty="0">
                          <a:effectLst/>
                        </a:rPr>
                        <a:t>•  Mounting</a:t>
                      </a:r>
                      <a:endParaRPr lang="en-US" sz="2000" b="0" i="0" u="none" strike="noStrike" dirty="0">
                        <a:solidFill>
                          <a:srgbClr val="000000"/>
                        </a:solidFill>
                        <a:effectLst/>
                        <a:latin typeface="Arial" panose="020B0604020202020204" pitchFamily="34" charset="0"/>
                      </a:endParaRPr>
                    </a:p>
                  </a:txBody>
                  <a:tcPr marL="17145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u="none" strike="noStrike" dirty="0">
                          <a:effectLst/>
                        </a:rPr>
                        <a:t>Cover-mounted</a:t>
                      </a:r>
                      <a:endParaRPr lang="en-US" sz="2000" b="0" i="0" u="none" strike="noStrike" dirty="0">
                        <a:solidFill>
                          <a:srgbClr val="000000"/>
                        </a:solidFill>
                        <a:effectLst/>
                        <a:latin typeface="Arial" panose="020B0604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2000" u="none" strike="noStrike" dirty="0">
                          <a:effectLst/>
                        </a:rPr>
                        <a:t> </a:t>
                      </a:r>
                      <a:endParaRPr lang="en-US" sz="2000" b="0"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89829">
                <a:tc>
                  <a:txBody>
                    <a:bodyPr/>
                    <a:lstStyle/>
                    <a:p>
                      <a:pPr algn="l" fontAlgn="t"/>
                      <a:r>
                        <a:rPr lang="en-US" sz="2000" u="none" strike="noStrike" dirty="0">
                          <a:effectLst/>
                        </a:rPr>
                        <a:t>•  Voltage class</a:t>
                      </a:r>
                      <a:endParaRPr lang="en-US" sz="2000" b="0" i="0" u="none" strike="noStrike" dirty="0">
                        <a:solidFill>
                          <a:srgbClr val="000000"/>
                        </a:solidFill>
                        <a:effectLst/>
                        <a:latin typeface="Arial" panose="020B0604020202020204" pitchFamily="34" charset="0"/>
                      </a:endParaRPr>
                    </a:p>
                  </a:txBody>
                  <a:tcPr marL="171450"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2000" u="none" strike="noStrike" dirty="0">
                          <a:effectLst/>
                        </a:rPr>
                        <a:t>•15 kV class for transformer rated 13 200 V and 13 200 Grd Y/7 620V</a:t>
                      </a:r>
                      <a:br>
                        <a:rPr lang="en-US" sz="2000" u="none" strike="noStrike" dirty="0">
                          <a:effectLst/>
                        </a:rPr>
                      </a:br>
                      <a:r>
                        <a:rPr lang="en-US" sz="2000" u="none" strike="noStrike" dirty="0">
                          <a:effectLst/>
                        </a:rPr>
                        <a:t>•25 kV class for transformer rated 22 860GrdY/13 200 V and 22 860 V</a:t>
                      </a:r>
                      <a:endParaRPr lang="en-US" sz="2000" b="0"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2000" u="none" strike="noStrike" dirty="0">
                          <a:effectLst/>
                        </a:rPr>
                        <a:t> </a:t>
                      </a:r>
                      <a:endParaRPr lang="en-US" sz="2000" b="0"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89829">
                <a:tc>
                  <a:txBody>
                    <a:bodyPr/>
                    <a:lstStyle/>
                    <a:p>
                      <a:pPr algn="l" fontAlgn="t"/>
                      <a:r>
                        <a:rPr lang="en-US" sz="2000" u="none" strike="noStrike" dirty="0">
                          <a:effectLst/>
                        </a:rPr>
                        <a:t>•  Creepage</a:t>
                      </a:r>
                      <a:endParaRPr lang="en-US" sz="2000" b="0" i="0" u="none" strike="noStrike" dirty="0">
                        <a:solidFill>
                          <a:srgbClr val="000000"/>
                        </a:solidFill>
                        <a:effectLst/>
                        <a:latin typeface="Arial" panose="020B0604020202020204" pitchFamily="34" charset="0"/>
                      </a:endParaRPr>
                    </a:p>
                  </a:txBody>
                  <a:tcPr marL="171450"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2000" u="none" strike="noStrike" dirty="0">
                          <a:effectLst/>
                        </a:rPr>
                        <a:t>•255 mm (10 in) for transformer rated 13 200 V and 13 200 Grd Y/7 620V</a:t>
                      </a:r>
                      <a:br>
                        <a:rPr lang="en-US" sz="2000" u="none" strike="noStrike" dirty="0">
                          <a:effectLst/>
                        </a:rPr>
                      </a:br>
                      <a:r>
                        <a:rPr lang="en-US" sz="2000" u="none" strike="noStrike" dirty="0">
                          <a:effectLst/>
                        </a:rPr>
                        <a:t>•380 mm (15 in) for transformer rata 22 860GrdY/13 200 V and 22 860 V</a:t>
                      </a:r>
                      <a:endParaRPr lang="en-US" sz="2000" b="0"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2000" u="none" strike="noStrike" dirty="0">
                          <a:effectLst/>
                        </a:rPr>
                        <a:t> </a:t>
                      </a:r>
                      <a:endParaRPr lang="en-US" sz="2000" b="0"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2049">
                <a:tc>
                  <a:txBody>
                    <a:bodyPr/>
                    <a:lstStyle/>
                    <a:p>
                      <a:pPr algn="l" fontAlgn="ctr"/>
                      <a:r>
                        <a:rPr lang="en-US" sz="2000" u="none" strike="noStrike" dirty="0">
                          <a:effectLst/>
                        </a:rPr>
                        <a:t>•  Color</a:t>
                      </a:r>
                      <a:endParaRPr lang="en-US" sz="2000" b="0" i="0" u="none" strike="noStrike" dirty="0">
                        <a:solidFill>
                          <a:srgbClr val="000000"/>
                        </a:solidFill>
                        <a:effectLst/>
                        <a:latin typeface="Arial" panose="020B0604020202020204" pitchFamily="34" charset="0"/>
                      </a:endParaRPr>
                    </a:p>
                  </a:txBody>
                  <a:tcPr marL="17145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u="none" strike="noStrike" dirty="0">
                          <a:effectLst/>
                        </a:rPr>
                        <a:t>ANSI 70 Gray</a:t>
                      </a:r>
                      <a:endParaRPr lang="en-US" sz="2000" b="0" i="0" u="none" strike="noStrike" dirty="0">
                        <a:solidFill>
                          <a:srgbClr val="000000"/>
                        </a:solidFill>
                        <a:effectLst/>
                        <a:latin typeface="Arial" panose="020B0604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2000" u="none" strike="noStrike" dirty="0">
                          <a:effectLst/>
                        </a:rPr>
                        <a:t> </a:t>
                      </a:r>
                      <a:endParaRPr lang="en-US" sz="2000" b="0"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3902">
                <a:tc>
                  <a:txBody>
                    <a:bodyPr/>
                    <a:lstStyle/>
                    <a:p>
                      <a:pPr algn="l" fontAlgn="t"/>
                      <a:r>
                        <a:rPr lang="en-US" sz="2000" u="none" strike="noStrike" dirty="0">
                          <a:effectLst/>
                        </a:rPr>
                        <a:t>•  Designation</a:t>
                      </a:r>
                      <a:endParaRPr lang="en-US" sz="2000" b="0" i="0" u="none" strike="noStrike" dirty="0">
                        <a:solidFill>
                          <a:srgbClr val="000000"/>
                        </a:solidFill>
                        <a:effectLst/>
                        <a:latin typeface="Arial" panose="020B0604020202020204" pitchFamily="34" charset="0"/>
                      </a:endParaRPr>
                    </a:p>
                  </a:txBody>
                  <a:tcPr marL="171450"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2000" u="none" strike="noStrike" dirty="0">
                          <a:effectLst/>
                        </a:rPr>
                        <a:t>•HI &amp; H2 for transformer 13 200 V and 22 860 V</a:t>
                      </a:r>
                      <a:br>
                        <a:rPr lang="en-US" sz="2000" u="none" strike="noStrike" dirty="0">
                          <a:effectLst/>
                        </a:rPr>
                      </a:br>
                      <a:r>
                        <a:rPr lang="en-US" sz="2000" u="none" strike="noStrike" dirty="0">
                          <a:effectLst/>
                        </a:rPr>
                        <a:t>•HI for transformer rated 13 200 Grd Y/7 620V and 22 860GrdY/13 200 V</a:t>
                      </a:r>
                      <a:endParaRPr lang="en-US" sz="2000" b="0"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2000" u="none" strike="noStrike" dirty="0">
                          <a:effectLst/>
                        </a:rPr>
                        <a:t> </a:t>
                      </a:r>
                      <a:endParaRPr lang="en-US" sz="2000" b="0"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202169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4023"/>
          </a:xfrm>
        </p:spPr>
        <p:txBody>
          <a:bodyPr>
            <a:normAutofit fontScale="90000"/>
          </a:bodyPr>
          <a:lstStyle/>
          <a:p>
            <a:pPr algn="ctr"/>
            <a:r>
              <a:rPr lang="en-US" sz="3600" b="1" dirty="0" smtClean="0"/>
              <a:t>Distribution Transformer Technical Information Sheet</a:t>
            </a:r>
            <a:endParaRPr lang="en-US" sz="3600" b="1" dirty="0"/>
          </a:p>
        </p:txBody>
      </p:sp>
      <p:graphicFrame>
        <p:nvGraphicFramePr>
          <p:cNvPr id="3" name="Table 2"/>
          <p:cNvGraphicFramePr>
            <a:graphicFrameLocks noGrp="1"/>
          </p:cNvGraphicFramePr>
          <p:nvPr>
            <p:extLst>
              <p:ext uri="{D42A27DB-BD31-4B8C-83A1-F6EECF244321}">
                <p14:modId xmlns:p14="http://schemas.microsoft.com/office/powerpoint/2010/main" val="3180550962"/>
              </p:ext>
            </p:extLst>
          </p:nvPr>
        </p:nvGraphicFramePr>
        <p:xfrm>
          <a:off x="493486" y="929148"/>
          <a:ext cx="11321143" cy="5372531"/>
        </p:xfrm>
        <a:graphic>
          <a:graphicData uri="http://schemas.openxmlformats.org/drawingml/2006/table">
            <a:tbl>
              <a:tblPr>
                <a:tableStyleId>{5C22544A-7EE6-4342-B048-85BDC9FD1C3A}</a:tableStyleId>
              </a:tblPr>
              <a:tblGrid>
                <a:gridCol w="3599543"/>
                <a:gridCol w="6531428"/>
                <a:gridCol w="1190172"/>
              </a:tblGrid>
              <a:tr h="146941">
                <a:tc>
                  <a:txBody>
                    <a:bodyPr/>
                    <a:lstStyle/>
                    <a:p>
                      <a:pPr algn="l" fontAlgn="ctr"/>
                      <a:r>
                        <a:rPr lang="en-US" sz="1800" u="none" strike="noStrike" dirty="0">
                          <a:effectLst/>
                        </a:rPr>
                        <a:t>•  Insulation Level</a:t>
                      </a:r>
                      <a:endParaRPr lang="en-US" sz="1800" b="0" i="0" u="none" strike="noStrike" dirty="0">
                        <a:solidFill>
                          <a:srgbClr val="000000"/>
                        </a:solidFill>
                        <a:effectLst/>
                        <a:latin typeface="Arial" panose="020B0604020202020204" pitchFamily="34" charset="0"/>
                      </a:endParaRPr>
                    </a:p>
                  </a:txBody>
                  <a:tcPr marL="17145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u="none" strike="noStrike" dirty="0">
                          <a:effectLst/>
                        </a:rPr>
                        <a:t> </a:t>
                      </a:r>
                      <a:r>
                        <a:rPr lang="en-US" sz="1800" b="1" u="none" strike="noStrike" dirty="0" smtClean="0">
                          <a:effectLst/>
                        </a:rPr>
                        <a:t>REQUIRED</a:t>
                      </a:r>
                      <a:endParaRPr lang="en-US" sz="1800" b="1"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dirty="0" smtClean="0">
                          <a:solidFill>
                            <a:schemeClr val="dk1"/>
                          </a:solidFill>
                          <a:effectLst/>
                          <a:latin typeface="+mn-lt"/>
                        </a:rPr>
                        <a:t>OFFERED</a:t>
                      </a:r>
                      <a:endParaRPr lang="en-US" sz="1800" b="1"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4316">
                <a:tc>
                  <a:txBody>
                    <a:bodyPr/>
                    <a:lstStyle/>
                    <a:p>
                      <a:pPr algn="l" fontAlgn="t"/>
                      <a:r>
                        <a:rPr lang="en-US" sz="1800" u="none" strike="noStrike" dirty="0">
                          <a:effectLst/>
                        </a:rPr>
                        <a:t>o  60 Hz, Dry One-Minute Withstand</a:t>
                      </a:r>
                      <a:endParaRPr lang="en-US" sz="1800" b="0" i="0" u="none" strike="noStrike" dirty="0">
                        <a:solidFill>
                          <a:srgbClr val="000000"/>
                        </a:solidFill>
                        <a:effectLst/>
                        <a:latin typeface="Arial" panose="020B0604020202020204" pitchFamily="34" charset="0"/>
                      </a:endParaRPr>
                    </a:p>
                  </a:txBody>
                  <a:tcPr marL="25717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800" u="none" strike="noStrike" dirty="0">
                          <a:effectLst/>
                        </a:rPr>
                        <a:t>•For transformer rated 13 200 V and13 200 Grd Y/7 620V =35 kV</a:t>
                      </a:r>
                      <a:br>
                        <a:rPr lang="en-US" sz="1800" u="none" strike="noStrike" dirty="0">
                          <a:effectLst/>
                        </a:rPr>
                      </a:br>
                      <a:r>
                        <a:rPr lang="en-US" sz="1800" u="none" strike="noStrike" dirty="0">
                          <a:effectLst/>
                        </a:rPr>
                        <a:t>•For transformer rated 22 860GrdY/13 200 V and 22 860 V = 42 kV</a:t>
                      </a:r>
                      <a:endParaRPr lang="en-US" sz="1800" b="0"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800" u="none" strike="noStrike" dirty="0">
                          <a:effectLst/>
                        </a:rPr>
                        <a:t> </a:t>
                      </a:r>
                      <a:endParaRPr lang="en-US" sz="1800" b="0"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0844">
                <a:tc>
                  <a:txBody>
                    <a:bodyPr/>
                    <a:lstStyle/>
                    <a:p>
                      <a:pPr algn="l" fontAlgn="t"/>
                      <a:r>
                        <a:rPr lang="nl-NL" sz="1800" u="none" strike="noStrike" dirty="0">
                          <a:effectLst/>
                        </a:rPr>
                        <a:t>o  60 Hz, Wet Ten-Second Withstand</a:t>
                      </a:r>
                      <a:endParaRPr lang="nl-NL" sz="1800" b="0" i="0" u="none" strike="noStrike" dirty="0">
                        <a:solidFill>
                          <a:srgbClr val="000000"/>
                        </a:solidFill>
                        <a:effectLst/>
                        <a:latin typeface="Arial" panose="020B0604020202020204" pitchFamily="34" charset="0"/>
                      </a:endParaRPr>
                    </a:p>
                  </a:txBody>
                  <a:tcPr marL="25717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800" u="none" strike="noStrike" dirty="0">
                          <a:effectLst/>
                        </a:rPr>
                        <a:t>•For transformer rated 13 200 V and13 200 Grd Y/7 620V =30 kV</a:t>
                      </a:r>
                      <a:br>
                        <a:rPr lang="en-US" sz="1800" u="none" strike="noStrike" dirty="0">
                          <a:effectLst/>
                        </a:rPr>
                      </a:br>
                      <a:r>
                        <a:rPr lang="en-US" sz="1800" u="none" strike="noStrike" dirty="0">
                          <a:effectLst/>
                        </a:rPr>
                        <a:t>•For transformer rated 22 860GrdY/13 200 V = 36 kV</a:t>
                      </a:r>
                      <a:endParaRPr lang="en-US" sz="1800" b="0"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endParaRPr lang="en-US" sz="1800" b="0"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0844">
                <a:tc>
                  <a:txBody>
                    <a:bodyPr/>
                    <a:lstStyle/>
                    <a:p>
                      <a:pPr algn="l" fontAlgn="ctr"/>
                      <a:r>
                        <a:rPr lang="en-US" sz="1800" u="none" strike="noStrike" dirty="0">
                          <a:effectLst/>
                        </a:rPr>
                        <a:t>o  Impulse, Full Wave Dry Withstand (1.2 x 50 ps)</a:t>
                      </a:r>
                      <a:endParaRPr lang="en-US" sz="1800" b="0" i="0" u="none" strike="noStrike" dirty="0">
                        <a:solidFill>
                          <a:srgbClr val="000000"/>
                        </a:solidFill>
                        <a:effectLst/>
                        <a:latin typeface="Arial" panose="020B0604020202020204" pitchFamily="34" charset="0"/>
                      </a:endParaRPr>
                    </a:p>
                  </a:txBody>
                  <a:tcPr marL="25717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800" u="none" strike="noStrike" dirty="0">
                          <a:effectLst/>
                        </a:rPr>
                        <a:t>•For transformer rated 13 200V and13 200 Grd Y/7 620V =95 kV</a:t>
                      </a:r>
                      <a:br>
                        <a:rPr lang="en-US" sz="1800" u="none" strike="noStrike" dirty="0">
                          <a:effectLst/>
                        </a:rPr>
                      </a:br>
                      <a:r>
                        <a:rPr lang="en-US" sz="1800" u="none" strike="noStrike" dirty="0">
                          <a:effectLst/>
                        </a:rPr>
                        <a:t>•For transformer rated 22 860GrdY/13 200 V and 22 860 V = 125 kV</a:t>
                      </a:r>
                      <a:endParaRPr lang="en-US" sz="1800" b="0" i="0" u="none" strike="noStrike" dirty="0">
                        <a:solidFill>
                          <a:srgbClr val="000000"/>
                        </a:solidFill>
                        <a:effectLst/>
                        <a:latin typeface="Arial" panose="020B0604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800" u="none" strike="noStrike" dirty="0">
                          <a:effectLst/>
                        </a:rPr>
                        <a:t> </a:t>
                      </a:r>
                      <a:endParaRPr lang="en-US" sz="1800" b="0"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6941">
                <a:tc>
                  <a:txBody>
                    <a:bodyPr/>
                    <a:lstStyle/>
                    <a:p>
                      <a:pPr algn="l" fontAlgn="t"/>
                      <a:r>
                        <a:rPr lang="en-US" sz="1800" u="none" strike="noStrike" dirty="0">
                          <a:effectLst/>
                        </a:rPr>
                        <a:t>•  Arrangement</a:t>
                      </a:r>
                      <a:endParaRPr lang="en-US" sz="1800" b="0"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800" u="none" strike="noStrike" dirty="0">
                          <a:effectLst/>
                        </a:rPr>
                        <a:t>Per IEEE Std C57.12.20</a:t>
                      </a:r>
                      <a:endParaRPr lang="en-US" sz="1800" b="0"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800" u="none" strike="noStrike" dirty="0">
                          <a:effectLst/>
                        </a:rPr>
                        <a:t> </a:t>
                      </a:r>
                      <a:endParaRPr lang="en-US" sz="1800" b="0"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0963">
                <a:tc>
                  <a:txBody>
                    <a:bodyPr/>
                    <a:lstStyle/>
                    <a:p>
                      <a:pPr algn="l" fontAlgn="t"/>
                      <a:r>
                        <a:rPr lang="en-US" sz="1800" u="none" strike="noStrike" dirty="0">
                          <a:effectLst/>
                        </a:rPr>
                        <a:t>High-Voltage Neutral Bushing (only for transformers rated 13200 GrdY/7620V and 22 860GrdY/ 13 200 V)</a:t>
                      </a:r>
                      <a:endParaRPr lang="en-US" sz="1800" b="0"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800" u="none" strike="noStrike" dirty="0">
                          <a:effectLst/>
                        </a:rPr>
                        <a:t> </a:t>
                      </a:r>
                      <a:endParaRPr lang="en-US" sz="1800" b="0"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800" u="none" strike="noStrike" dirty="0">
                          <a:effectLst/>
                        </a:rPr>
                        <a:t> </a:t>
                      </a:r>
                      <a:endParaRPr lang="en-US" sz="1800" b="0"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6941">
                <a:tc>
                  <a:txBody>
                    <a:bodyPr/>
                    <a:lstStyle/>
                    <a:p>
                      <a:pPr algn="l" fontAlgn="ctr"/>
                      <a:r>
                        <a:rPr lang="en-US" sz="1800" u="none" strike="noStrike" dirty="0">
                          <a:effectLst/>
                        </a:rPr>
                        <a:t>•  Number</a:t>
                      </a:r>
                      <a:endParaRPr lang="en-US" sz="1800" b="0" i="0" u="none" strike="noStrike" dirty="0">
                        <a:solidFill>
                          <a:srgbClr val="000000"/>
                        </a:solidFill>
                        <a:effectLst/>
                        <a:latin typeface="Arial" panose="020B0604020202020204" pitchFamily="34" charset="0"/>
                      </a:endParaRPr>
                    </a:p>
                  </a:txBody>
                  <a:tcPr marL="17145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800" u="none" strike="noStrike" dirty="0">
                          <a:effectLst/>
                        </a:rPr>
                        <a:t>1</a:t>
                      </a:r>
                      <a:endParaRPr lang="en-US" sz="1800" b="0" i="0" u="none" strike="noStrike" dirty="0">
                        <a:solidFill>
                          <a:srgbClr val="000000"/>
                        </a:solidFill>
                        <a:effectLst/>
                        <a:latin typeface="Arial" panose="020B0604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800" u="none" strike="noStrike" dirty="0">
                          <a:effectLst/>
                        </a:rPr>
                        <a:t> </a:t>
                      </a:r>
                      <a:endParaRPr lang="en-US" sz="1800" b="0"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6941">
                <a:tc>
                  <a:txBody>
                    <a:bodyPr/>
                    <a:lstStyle/>
                    <a:p>
                      <a:pPr algn="l" fontAlgn="ctr"/>
                      <a:r>
                        <a:rPr lang="en-US" sz="1800" u="none" strike="noStrike" dirty="0">
                          <a:effectLst/>
                        </a:rPr>
                        <a:t>•  Mounting</a:t>
                      </a:r>
                      <a:endParaRPr lang="en-US" sz="1800" b="0" i="0" u="none" strike="noStrike" dirty="0">
                        <a:solidFill>
                          <a:srgbClr val="000000"/>
                        </a:solidFill>
                        <a:effectLst/>
                        <a:latin typeface="Arial" panose="020B0604020202020204" pitchFamily="34" charset="0"/>
                      </a:endParaRPr>
                    </a:p>
                  </a:txBody>
                  <a:tcPr marL="17145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800" u="none" strike="noStrike" dirty="0">
                          <a:effectLst/>
                        </a:rPr>
                        <a:t>Side-wall mounted</a:t>
                      </a:r>
                      <a:endParaRPr lang="en-US" sz="1800" b="0" i="0" u="none" strike="noStrike" dirty="0">
                        <a:solidFill>
                          <a:srgbClr val="000000"/>
                        </a:solidFill>
                        <a:effectLst/>
                        <a:latin typeface="Arial" panose="020B0604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800" u="none" strike="noStrike" dirty="0">
                          <a:effectLst/>
                        </a:rPr>
                        <a:t> </a:t>
                      </a:r>
                      <a:endParaRPr lang="en-US" sz="1800" b="0"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6941">
                <a:tc>
                  <a:txBody>
                    <a:bodyPr/>
                    <a:lstStyle/>
                    <a:p>
                      <a:pPr algn="l" fontAlgn="ctr"/>
                      <a:r>
                        <a:rPr lang="en-US" sz="1800" u="none" strike="noStrike" dirty="0">
                          <a:effectLst/>
                        </a:rPr>
                        <a:t>•  Insulation class</a:t>
                      </a:r>
                      <a:endParaRPr lang="en-US" sz="1800" b="0" i="0" u="none" strike="noStrike" dirty="0">
                        <a:solidFill>
                          <a:srgbClr val="000000"/>
                        </a:solidFill>
                        <a:effectLst/>
                        <a:latin typeface="Arial" panose="020B0604020202020204" pitchFamily="34" charset="0"/>
                      </a:endParaRPr>
                    </a:p>
                  </a:txBody>
                  <a:tcPr marL="17145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800" u="none" strike="noStrike" dirty="0">
                          <a:effectLst/>
                        </a:rPr>
                        <a:t>1.2 kV class, 30 kV BIL</a:t>
                      </a:r>
                      <a:endParaRPr lang="en-US" sz="1800" b="0" i="0" u="none" strike="noStrike" dirty="0">
                        <a:solidFill>
                          <a:srgbClr val="000000"/>
                        </a:solidFill>
                        <a:effectLst/>
                        <a:latin typeface="Arial" panose="020B0604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800" u="none" strike="noStrike" dirty="0">
                          <a:effectLst/>
                        </a:rPr>
                        <a:t> </a:t>
                      </a:r>
                      <a:endParaRPr lang="en-US" sz="1800" b="0"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6941">
                <a:tc>
                  <a:txBody>
                    <a:bodyPr/>
                    <a:lstStyle/>
                    <a:p>
                      <a:pPr algn="l" fontAlgn="ctr"/>
                      <a:r>
                        <a:rPr lang="en-US" sz="1800" u="none" strike="noStrike" dirty="0">
                          <a:effectLst/>
                        </a:rPr>
                        <a:t>•  Color</a:t>
                      </a:r>
                      <a:endParaRPr lang="en-US" sz="1800" b="0" i="0" u="none" strike="noStrike" dirty="0">
                        <a:solidFill>
                          <a:srgbClr val="000000"/>
                        </a:solidFill>
                        <a:effectLst/>
                        <a:latin typeface="Arial" panose="020B0604020202020204" pitchFamily="34" charset="0"/>
                      </a:endParaRPr>
                    </a:p>
                  </a:txBody>
                  <a:tcPr marL="17145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800" u="none" strike="noStrike" dirty="0">
                          <a:effectLst/>
                        </a:rPr>
                        <a:t>ANSI 70 Gray</a:t>
                      </a:r>
                      <a:endParaRPr lang="en-US" sz="1800" b="0" i="0" u="none" strike="noStrike" dirty="0">
                        <a:solidFill>
                          <a:srgbClr val="000000"/>
                        </a:solidFill>
                        <a:effectLst/>
                        <a:latin typeface="Arial" panose="020B0604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800" u="none" strike="noStrike" dirty="0">
                          <a:effectLst/>
                        </a:rPr>
                        <a:t> </a:t>
                      </a:r>
                      <a:endParaRPr lang="en-US" sz="1800" b="0"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6941">
                <a:tc>
                  <a:txBody>
                    <a:bodyPr/>
                    <a:lstStyle/>
                    <a:p>
                      <a:pPr algn="l" fontAlgn="ctr"/>
                      <a:r>
                        <a:rPr lang="en-US" sz="1800" u="none" strike="noStrike" dirty="0">
                          <a:effectLst/>
                        </a:rPr>
                        <a:t>•  Designation</a:t>
                      </a:r>
                      <a:endParaRPr lang="en-US" sz="1800" b="0" i="0" u="none" strike="noStrike" dirty="0">
                        <a:solidFill>
                          <a:srgbClr val="000000"/>
                        </a:solidFill>
                        <a:effectLst/>
                        <a:latin typeface="Arial" panose="020B0604020202020204" pitchFamily="34" charset="0"/>
                      </a:endParaRPr>
                    </a:p>
                  </a:txBody>
                  <a:tcPr marL="17145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800" u="none" strike="noStrike" dirty="0">
                          <a:effectLst/>
                        </a:rPr>
                        <a:t>H2</a:t>
                      </a:r>
                      <a:endParaRPr lang="en-US" sz="1800" b="0" i="0" u="none" strike="noStrike" dirty="0">
                        <a:solidFill>
                          <a:srgbClr val="000000"/>
                        </a:solidFill>
                        <a:effectLst/>
                        <a:latin typeface="Arial" panose="020B0604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sz="1800" b="0" i="0" u="none" strike="noStrike" dirty="0">
                        <a:solidFill>
                          <a:srgbClr val="000000"/>
                        </a:solidFill>
                        <a:effectLst/>
                        <a:latin typeface="Arial" panose="020B0604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952">
                <a:tc>
                  <a:txBody>
                    <a:bodyPr/>
                    <a:lstStyle/>
                    <a:p>
                      <a:pPr algn="l" fontAlgn="t"/>
                      <a:r>
                        <a:rPr lang="en-US" sz="1800" u="none" strike="noStrike" dirty="0">
                          <a:effectLst/>
                        </a:rPr>
                        <a:t>•  Grounding</a:t>
                      </a:r>
                      <a:endParaRPr lang="en-US" sz="1800" b="0" i="0" u="none" strike="noStrike" dirty="0">
                        <a:solidFill>
                          <a:srgbClr val="000000"/>
                        </a:solidFill>
                        <a:effectLst/>
                        <a:latin typeface="Arial" panose="020B0604020202020204" pitchFamily="34" charset="0"/>
                      </a:endParaRPr>
                    </a:p>
                  </a:txBody>
                  <a:tcPr marL="171450"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800" u="none" strike="noStrike" dirty="0">
                          <a:effectLst/>
                        </a:rPr>
                        <a:t>Externally grounded to the tank wall using a removable copper ground strap</a:t>
                      </a:r>
                      <a:endParaRPr lang="en-US" sz="1800" b="0"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800" u="none" strike="noStrike" dirty="0">
                          <a:effectLst/>
                        </a:rPr>
                        <a:t> </a:t>
                      </a:r>
                      <a:endParaRPr lang="en-US" sz="1800" b="0"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737450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4023"/>
          </a:xfrm>
        </p:spPr>
        <p:txBody>
          <a:bodyPr>
            <a:normAutofit fontScale="90000"/>
          </a:bodyPr>
          <a:lstStyle/>
          <a:p>
            <a:pPr algn="ctr"/>
            <a:r>
              <a:rPr lang="en-US" sz="3600" b="1" dirty="0" smtClean="0"/>
              <a:t>Distribution Transformer Technical Information Sheet</a:t>
            </a:r>
            <a:endParaRPr lang="en-US" sz="3600" b="1" dirty="0"/>
          </a:p>
        </p:txBody>
      </p:sp>
      <p:graphicFrame>
        <p:nvGraphicFramePr>
          <p:cNvPr id="3" name="Table 2"/>
          <p:cNvGraphicFramePr>
            <a:graphicFrameLocks noGrp="1"/>
          </p:cNvGraphicFramePr>
          <p:nvPr>
            <p:extLst>
              <p:ext uri="{D42A27DB-BD31-4B8C-83A1-F6EECF244321}">
                <p14:modId xmlns:p14="http://schemas.microsoft.com/office/powerpoint/2010/main" val="188077006"/>
              </p:ext>
            </p:extLst>
          </p:nvPr>
        </p:nvGraphicFramePr>
        <p:xfrm>
          <a:off x="838200" y="929149"/>
          <a:ext cx="10515600" cy="4445124"/>
        </p:xfrm>
        <a:graphic>
          <a:graphicData uri="http://schemas.openxmlformats.org/drawingml/2006/table">
            <a:tbl>
              <a:tblPr>
                <a:tableStyleId>{5C22544A-7EE6-4342-B048-85BDC9FD1C3A}</a:tableStyleId>
              </a:tblPr>
              <a:tblGrid>
                <a:gridCol w="5098143"/>
                <a:gridCol w="3454400"/>
                <a:gridCol w="1963057"/>
              </a:tblGrid>
              <a:tr h="195928">
                <a:tc>
                  <a:txBody>
                    <a:bodyPr/>
                    <a:lstStyle/>
                    <a:p>
                      <a:pPr algn="l" fontAlgn="ctr"/>
                      <a:r>
                        <a:rPr lang="en-US" sz="1800" u="none" strike="noStrike" dirty="0">
                          <a:effectLst/>
                        </a:rPr>
                        <a:t>Secondary Bushings</a:t>
                      </a:r>
                      <a:endParaRPr lang="en-US" sz="1800" b="1" i="0" u="none" strike="noStrike" dirty="0">
                        <a:solidFill>
                          <a:srgbClr val="000000"/>
                        </a:solidFill>
                        <a:effectLst/>
                        <a:latin typeface="Arial" panose="020B0604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u="none" strike="noStrike" dirty="0">
                          <a:effectLst/>
                        </a:rPr>
                        <a:t> </a:t>
                      </a:r>
                      <a:r>
                        <a:rPr lang="en-US" sz="1800" b="1" u="none" strike="noStrike" dirty="0" smtClean="0">
                          <a:effectLst/>
                        </a:rPr>
                        <a:t>REQUIRED</a:t>
                      </a:r>
                      <a:endParaRPr lang="en-US" sz="1800" b="1"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dirty="0" smtClean="0">
                          <a:solidFill>
                            <a:schemeClr val="dk1"/>
                          </a:solidFill>
                          <a:effectLst/>
                          <a:latin typeface="+mn-lt"/>
                        </a:rPr>
                        <a:t>OFFERED</a:t>
                      </a:r>
                      <a:endParaRPr lang="en-US" sz="1800" b="1"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7786">
                <a:tc>
                  <a:txBody>
                    <a:bodyPr/>
                    <a:lstStyle/>
                    <a:p>
                      <a:pPr algn="l" fontAlgn="t"/>
                      <a:r>
                        <a:rPr lang="en-US" sz="1800" u="none" strike="noStrike" dirty="0">
                          <a:effectLst/>
                        </a:rPr>
                        <a:t>•  Number</a:t>
                      </a:r>
                      <a:endParaRPr lang="en-US" sz="1800" b="0" i="0" u="none" strike="noStrike" dirty="0">
                        <a:solidFill>
                          <a:srgbClr val="000000"/>
                        </a:solidFill>
                        <a:effectLst/>
                        <a:latin typeface="Arial" panose="020B0604020202020204" pitchFamily="34" charset="0"/>
                      </a:endParaRPr>
                    </a:p>
                  </a:txBody>
                  <a:tcPr marL="171450"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800" u="none" strike="noStrike" dirty="0">
                          <a:effectLst/>
                        </a:rPr>
                        <a:t>•For secondary rating of 240 V and 480 V = 2</a:t>
                      </a:r>
                      <a:br>
                        <a:rPr lang="en-US" sz="1800" u="none" strike="noStrike" dirty="0">
                          <a:effectLst/>
                        </a:rPr>
                      </a:br>
                      <a:r>
                        <a:rPr lang="en-US" sz="1800" u="none" strike="noStrike" dirty="0">
                          <a:effectLst/>
                        </a:rPr>
                        <a:t>•For 480/240 V = 3</a:t>
                      </a:r>
                      <a:br>
                        <a:rPr lang="en-US" sz="1800" u="none" strike="noStrike" dirty="0">
                          <a:effectLst/>
                        </a:rPr>
                      </a:br>
                      <a:r>
                        <a:rPr lang="en-US" sz="1800" u="none" strike="noStrike" dirty="0">
                          <a:effectLst/>
                        </a:rPr>
                        <a:t>•For 240/480 V = 4</a:t>
                      </a:r>
                      <a:endParaRPr lang="en-US" sz="1800" b="0"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800" u="none" strike="noStrike" dirty="0">
                          <a:effectLst/>
                        </a:rPr>
                        <a:t> </a:t>
                      </a:r>
                      <a:endParaRPr lang="en-US" sz="1800" b="0"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5928">
                <a:tc>
                  <a:txBody>
                    <a:bodyPr/>
                    <a:lstStyle/>
                    <a:p>
                      <a:pPr algn="l" fontAlgn="ctr"/>
                      <a:r>
                        <a:rPr lang="en-US" sz="1800" u="none" strike="noStrike" dirty="0">
                          <a:effectLst/>
                        </a:rPr>
                        <a:t>•  Mounting</a:t>
                      </a:r>
                      <a:endParaRPr lang="en-US" sz="1800" b="0" i="0" u="none" strike="noStrike" dirty="0">
                        <a:solidFill>
                          <a:srgbClr val="000000"/>
                        </a:solidFill>
                        <a:effectLst/>
                        <a:latin typeface="Arial" panose="020B0604020202020204" pitchFamily="34" charset="0"/>
                      </a:endParaRPr>
                    </a:p>
                  </a:txBody>
                  <a:tcPr marL="17145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800" u="none" strike="noStrike" dirty="0">
                          <a:effectLst/>
                        </a:rPr>
                        <a:t>Side-wall mounted</a:t>
                      </a:r>
                      <a:endParaRPr lang="en-US" sz="1800" b="0" i="0" u="none" strike="noStrike" dirty="0">
                        <a:solidFill>
                          <a:srgbClr val="000000"/>
                        </a:solidFill>
                        <a:effectLst/>
                        <a:latin typeface="Arial" panose="020B0604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800" u="none" strike="noStrike" dirty="0">
                          <a:effectLst/>
                        </a:rPr>
                        <a:t> </a:t>
                      </a:r>
                      <a:endParaRPr lang="en-US" sz="1800" b="0"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5928">
                <a:tc>
                  <a:txBody>
                    <a:bodyPr/>
                    <a:lstStyle/>
                    <a:p>
                      <a:pPr algn="l" fontAlgn="ctr"/>
                      <a:r>
                        <a:rPr lang="en-US" sz="1800" u="none" strike="noStrike" dirty="0">
                          <a:effectLst/>
                        </a:rPr>
                        <a:t>•  Insulation class</a:t>
                      </a:r>
                      <a:endParaRPr lang="en-US" sz="1800" b="0" i="0" u="none" strike="noStrike" dirty="0">
                        <a:solidFill>
                          <a:srgbClr val="000000"/>
                        </a:solidFill>
                        <a:effectLst/>
                        <a:latin typeface="Arial" panose="020B0604020202020204" pitchFamily="34" charset="0"/>
                      </a:endParaRPr>
                    </a:p>
                  </a:txBody>
                  <a:tcPr marL="17145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800" u="none" strike="noStrike" dirty="0">
                          <a:effectLst/>
                        </a:rPr>
                        <a:t>1.2 kV class, 30 kV BIL</a:t>
                      </a:r>
                      <a:endParaRPr lang="en-US" sz="1800" b="0" i="0" u="none" strike="noStrike" dirty="0">
                        <a:solidFill>
                          <a:srgbClr val="000000"/>
                        </a:solidFill>
                        <a:effectLst/>
                        <a:latin typeface="Arial" panose="020B0604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800" u="none" strike="noStrike" dirty="0">
                          <a:effectLst/>
                        </a:rPr>
                        <a:t> </a:t>
                      </a:r>
                      <a:endParaRPr lang="en-US" sz="1800" b="0"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5928">
                <a:tc>
                  <a:txBody>
                    <a:bodyPr/>
                    <a:lstStyle/>
                    <a:p>
                      <a:pPr algn="l" fontAlgn="ctr"/>
                      <a:r>
                        <a:rPr lang="en-US" sz="1800" u="none" strike="noStrike" dirty="0">
                          <a:effectLst/>
                        </a:rPr>
                        <a:t>•  Color</a:t>
                      </a:r>
                      <a:endParaRPr lang="en-US" sz="1800" b="0" i="0" u="none" strike="noStrike" dirty="0">
                        <a:solidFill>
                          <a:srgbClr val="000000"/>
                        </a:solidFill>
                        <a:effectLst/>
                        <a:latin typeface="Arial" panose="020B0604020202020204" pitchFamily="34" charset="0"/>
                      </a:endParaRPr>
                    </a:p>
                  </a:txBody>
                  <a:tcPr marL="17145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800" u="none" strike="noStrike" dirty="0">
                          <a:effectLst/>
                        </a:rPr>
                        <a:t>ANSI 70 Gray</a:t>
                      </a:r>
                      <a:endParaRPr lang="en-US" sz="1800" b="0" i="0" u="none" strike="noStrike" dirty="0">
                        <a:solidFill>
                          <a:srgbClr val="000000"/>
                        </a:solidFill>
                        <a:effectLst/>
                        <a:latin typeface="Arial" panose="020B0604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800" u="none" strike="noStrike" dirty="0">
                          <a:effectLst/>
                        </a:rPr>
                        <a:t> </a:t>
                      </a:r>
                      <a:endParaRPr lang="en-US" sz="1800" b="0"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5928">
                <a:tc>
                  <a:txBody>
                    <a:bodyPr/>
                    <a:lstStyle/>
                    <a:p>
                      <a:pPr algn="l" fontAlgn="t"/>
                      <a:r>
                        <a:rPr lang="en-US" sz="1800" u="none" strike="noStrike" dirty="0">
                          <a:effectLst/>
                        </a:rPr>
                        <a:t>•  Designation</a:t>
                      </a:r>
                      <a:endParaRPr lang="en-US" sz="1800" b="0" i="0" u="none" strike="noStrike" dirty="0">
                        <a:solidFill>
                          <a:srgbClr val="000000"/>
                        </a:solidFill>
                        <a:effectLst/>
                        <a:latin typeface="Arial" panose="020B0604020202020204" pitchFamily="34" charset="0"/>
                      </a:endParaRPr>
                    </a:p>
                  </a:txBody>
                  <a:tcPr marL="171450"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800" u="none" strike="noStrike" dirty="0">
                          <a:effectLst/>
                        </a:rPr>
                        <a:t>XI, X2, X3, X4 (where applicable)</a:t>
                      </a:r>
                      <a:endParaRPr lang="en-US" sz="1800" b="0"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800" u="none" strike="noStrike" dirty="0">
                          <a:effectLst/>
                        </a:rPr>
                        <a:t> </a:t>
                      </a:r>
                      <a:endParaRPr lang="en-US" sz="1800" b="0"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5928">
                <a:tc>
                  <a:txBody>
                    <a:bodyPr/>
                    <a:lstStyle/>
                    <a:p>
                      <a:pPr algn="l" fontAlgn="ctr"/>
                      <a:r>
                        <a:rPr lang="en-US" sz="1800" u="none" strike="noStrike" dirty="0">
                          <a:effectLst/>
                        </a:rPr>
                        <a:t>•  Arrangement</a:t>
                      </a:r>
                      <a:endParaRPr lang="en-US" sz="1800" b="0" i="0" u="none" strike="noStrike" dirty="0">
                        <a:solidFill>
                          <a:srgbClr val="000000"/>
                        </a:solidFill>
                        <a:effectLst/>
                        <a:latin typeface="Arial" panose="020B0604020202020204" pitchFamily="34" charset="0"/>
                      </a:endParaRPr>
                    </a:p>
                  </a:txBody>
                  <a:tcPr marL="17145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800" u="none" strike="noStrike" dirty="0">
                          <a:effectLst/>
                        </a:rPr>
                        <a:t>Per ANSI C57.12.20</a:t>
                      </a:r>
                      <a:endParaRPr lang="en-US" sz="1800" b="0" i="0" u="none" strike="noStrike" dirty="0">
                        <a:solidFill>
                          <a:srgbClr val="000000"/>
                        </a:solidFill>
                        <a:effectLst/>
                        <a:latin typeface="Arial" panose="020B0604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800" u="none" strike="noStrike" dirty="0">
                          <a:effectLst/>
                        </a:rPr>
                        <a:t> </a:t>
                      </a:r>
                      <a:endParaRPr lang="en-US" sz="1800" b="0"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5928">
                <a:tc>
                  <a:txBody>
                    <a:bodyPr/>
                    <a:lstStyle/>
                    <a:p>
                      <a:pPr algn="l" fontAlgn="ctr"/>
                      <a:r>
                        <a:rPr lang="en-US" sz="1800" u="none" strike="noStrike" dirty="0">
                          <a:effectLst/>
                        </a:rPr>
                        <a:t>•  Insulation Level</a:t>
                      </a:r>
                      <a:endParaRPr lang="en-US" sz="1800" b="0" i="0" u="none" strike="noStrike" dirty="0">
                        <a:solidFill>
                          <a:srgbClr val="000000"/>
                        </a:solidFill>
                        <a:effectLst/>
                        <a:latin typeface="Arial" panose="020B0604020202020204" pitchFamily="34" charset="0"/>
                      </a:endParaRPr>
                    </a:p>
                  </a:txBody>
                  <a:tcPr marL="17145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800" u="none" strike="noStrike" dirty="0">
                          <a:effectLst/>
                        </a:rPr>
                        <a:t> </a:t>
                      </a:r>
                      <a:endParaRPr lang="en-US" sz="1800" b="0"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800" u="none" strike="noStrike" dirty="0">
                          <a:effectLst/>
                        </a:rPr>
                        <a:t> </a:t>
                      </a:r>
                      <a:endParaRPr lang="en-US" sz="1800" b="0"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5928">
                <a:tc>
                  <a:txBody>
                    <a:bodyPr/>
                    <a:lstStyle/>
                    <a:p>
                      <a:pPr algn="l" fontAlgn="t"/>
                      <a:r>
                        <a:rPr lang="en-US" sz="1800" u="none" strike="noStrike" dirty="0">
                          <a:effectLst/>
                        </a:rPr>
                        <a:t>o  60 Hz, Dry One-Minute Withstand</a:t>
                      </a:r>
                      <a:endParaRPr lang="en-US" sz="1800" b="0" i="0" u="none" strike="noStrike" dirty="0">
                        <a:solidFill>
                          <a:srgbClr val="000000"/>
                        </a:solidFill>
                        <a:effectLst/>
                        <a:latin typeface="Arial" panose="020B0604020202020204" pitchFamily="34" charset="0"/>
                      </a:endParaRPr>
                    </a:p>
                  </a:txBody>
                  <a:tcPr marL="25717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800" u="none" strike="noStrike" dirty="0">
                          <a:effectLst/>
                        </a:rPr>
                        <a:t>10kV</a:t>
                      </a:r>
                      <a:endParaRPr lang="en-US" sz="1800" b="0"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800" u="none" strike="noStrike" dirty="0">
                          <a:effectLst/>
                        </a:rPr>
                        <a:t> </a:t>
                      </a:r>
                      <a:endParaRPr lang="en-US" sz="1800" b="0"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5928">
                <a:tc>
                  <a:txBody>
                    <a:bodyPr/>
                    <a:lstStyle/>
                    <a:p>
                      <a:pPr algn="l" fontAlgn="t"/>
                      <a:r>
                        <a:rPr lang="nl-NL" sz="1800" u="none" strike="noStrike">
                          <a:effectLst/>
                        </a:rPr>
                        <a:t>o  60 Hz, Wet Ten-Second Withstand</a:t>
                      </a:r>
                      <a:endParaRPr lang="nl-NL" sz="1800" b="0" i="0" u="none" strike="noStrike">
                        <a:solidFill>
                          <a:srgbClr val="000000"/>
                        </a:solidFill>
                        <a:effectLst/>
                        <a:latin typeface="Arial" panose="020B0604020202020204" pitchFamily="34" charset="0"/>
                      </a:endParaRPr>
                    </a:p>
                  </a:txBody>
                  <a:tcPr marL="25717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800" u="none" strike="noStrike" dirty="0">
                          <a:effectLst/>
                        </a:rPr>
                        <a:t>6 kV</a:t>
                      </a:r>
                      <a:endParaRPr lang="en-US" sz="1800" b="0"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800" u="none" strike="noStrike" dirty="0">
                          <a:effectLst/>
                        </a:rPr>
                        <a:t> </a:t>
                      </a:r>
                      <a:endParaRPr lang="en-US" sz="1800" b="0"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1857">
                <a:tc>
                  <a:txBody>
                    <a:bodyPr/>
                    <a:lstStyle/>
                    <a:p>
                      <a:pPr algn="l" fontAlgn="t"/>
                      <a:r>
                        <a:rPr lang="en-US" sz="1800" u="none" strike="noStrike" dirty="0">
                          <a:effectLst/>
                        </a:rPr>
                        <a:t>o  Impulse, Full Wave Dry Withstand (1.2 x 50 Rs)</a:t>
                      </a:r>
                      <a:endParaRPr lang="en-US" sz="1800" b="0" i="0" u="none" strike="noStrike" dirty="0">
                        <a:solidFill>
                          <a:srgbClr val="000000"/>
                        </a:solidFill>
                        <a:effectLst/>
                        <a:latin typeface="Arial" panose="020B0604020202020204" pitchFamily="34" charset="0"/>
                      </a:endParaRPr>
                    </a:p>
                  </a:txBody>
                  <a:tcPr marL="25717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800" u="none" strike="noStrike" dirty="0">
                          <a:effectLst/>
                        </a:rPr>
                        <a:t>30 kV</a:t>
                      </a:r>
                      <a:endParaRPr lang="en-US" sz="1800" b="0"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800" u="none" strike="noStrike" dirty="0">
                          <a:effectLst/>
                        </a:rPr>
                        <a:t> </a:t>
                      </a:r>
                      <a:endParaRPr lang="en-US" sz="1800" b="0"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1857">
                <a:tc>
                  <a:txBody>
                    <a:bodyPr/>
                    <a:lstStyle/>
                    <a:p>
                      <a:pPr algn="l" fontAlgn="t"/>
                      <a:r>
                        <a:rPr lang="en-US" sz="1800" u="none" strike="noStrike" dirty="0">
                          <a:effectLst/>
                        </a:rPr>
                        <a:t>•  Minimum cantilever force for 167 kVA and above</a:t>
                      </a:r>
                      <a:endParaRPr lang="en-US" sz="1800" b="0" i="0" u="none" strike="noStrike" dirty="0">
                        <a:solidFill>
                          <a:srgbClr val="000000"/>
                        </a:solidFill>
                        <a:effectLst/>
                        <a:latin typeface="Arial" panose="020B0604020202020204" pitchFamily="34" charset="0"/>
                      </a:endParaRPr>
                    </a:p>
                  </a:txBody>
                  <a:tcPr marL="171450"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800" u="none" strike="noStrike" dirty="0">
                          <a:effectLst/>
                        </a:rPr>
                        <a:t>40 kg</a:t>
                      </a:r>
                      <a:endParaRPr lang="en-US" sz="1800" b="0"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800" u="none" strike="noStrike" dirty="0">
                          <a:effectLst/>
                        </a:rPr>
                        <a:t> </a:t>
                      </a:r>
                      <a:endParaRPr lang="en-US" sz="1800" b="0"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823760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4023"/>
          </a:xfrm>
        </p:spPr>
        <p:txBody>
          <a:bodyPr>
            <a:normAutofit fontScale="90000"/>
          </a:bodyPr>
          <a:lstStyle/>
          <a:p>
            <a:pPr algn="ctr"/>
            <a:r>
              <a:rPr lang="en-US" sz="3600" b="1" dirty="0" smtClean="0"/>
              <a:t>Distribution Transformer Technical Information Sheet</a:t>
            </a:r>
            <a:endParaRPr lang="en-US" sz="3600" b="1" dirty="0"/>
          </a:p>
        </p:txBody>
      </p:sp>
      <p:graphicFrame>
        <p:nvGraphicFramePr>
          <p:cNvPr id="3" name="Table 2"/>
          <p:cNvGraphicFramePr>
            <a:graphicFrameLocks noGrp="1"/>
          </p:cNvGraphicFramePr>
          <p:nvPr>
            <p:extLst>
              <p:ext uri="{D42A27DB-BD31-4B8C-83A1-F6EECF244321}">
                <p14:modId xmlns:p14="http://schemas.microsoft.com/office/powerpoint/2010/main" val="3920961892"/>
              </p:ext>
            </p:extLst>
          </p:nvPr>
        </p:nvGraphicFramePr>
        <p:xfrm>
          <a:off x="838200" y="929148"/>
          <a:ext cx="10845800" cy="5258461"/>
        </p:xfrm>
        <a:graphic>
          <a:graphicData uri="http://schemas.openxmlformats.org/drawingml/2006/table">
            <a:tbl>
              <a:tblPr>
                <a:tableStyleId>{5C22544A-7EE6-4342-B048-85BDC9FD1C3A}</a:tableStyleId>
              </a:tblPr>
              <a:tblGrid>
                <a:gridCol w="3701344"/>
                <a:gridCol w="6084913"/>
                <a:gridCol w="1059543"/>
              </a:tblGrid>
              <a:tr h="111466">
                <a:tc>
                  <a:txBody>
                    <a:bodyPr/>
                    <a:lstStyle/>
                    <a:p>
                      <a:pPr algn="l" fontAlgn="ctr"/>
                      <a:r>
                        <a:rPr lang="en-US" sz="1400" u="none" strike="noStrike" dirty="0">
                          <a:effectLst/>
                        </a:rPr>
                        <a:t>Bushing Terminals</a:t>
                      </a:r>
                      <a:endParaRPr lang="en-US" sz="1400" b="0" i="0" u="none" strike="noStrike" dirty="0">
                        <a:solidFill>
                          <a:srgbClr val="000000"/>
                        </a:solidFill>
                        <a:effectLst/>
                        <a:latin typeface="Arial" panose="020B0604020202020204" pitchFamily="34" charset="0"/>
                      </a:endParaRPr>
                    </a:p>
                  </a:txBody>
                  <a:tcPr marL="75749" marR="8417" marT="84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u="none" strike="noStrike" dirty="0">
                          <a:effectLst/>
                        </a:rPr>
                        <a:t> </a:t>
                      </a:r>
                      <a:r>
                        <a:rPr lang="en-US" sz="1800" b="1" u="none" strike="noStrike" dirty="0" smtClean="0">
                          <a:effectLst/>
                        </a:rPr>
                        <a:t>REQUIRED</a:t>
                      </a:r>
                      <a:endParaRPr lang="en-US" sz="1800" b="1"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dirty="0" smtClean="0">
                          <a:solidFill>
                            <a:schemeClr val="dk1"/>
                          </a:solidFill>
                          <a:effectLst/>
                          <a:latin typeface="+mn-lt"/>
                        </a:rPr>
                        <a:t>OFFERED</a:t>
                      </a:r>
                      <a:endParaRPr lang="en-US" sz="1800" b="1"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1466">
                <a:tc>
                  <a:txBody>
                    <a:bodyPr/>
                    <a:lstStyle/>
                    <a:p>
                      <a:pPr algn="l" fontAlgn="t"/>
                      <a:r>
                        <a:rPr lang="en-US" sz="1400" u="none" strike="noStrike" dirty="0">
                          <a:effectLst/>
                        </a:rPr>
                        <a:t>•  HV bushing and HV Neutral bushing</a:t>
                      </a:r>
                      <a:endParaRPr lang="en-US" sz="1400" b="0" i="0" u="none" strike="noStrike" dirty="0">
                        <a:solidFill>
                          <a:srgbClr val="000000"/>
                        </a:solidFill>
                        <a:effectLst/>
                        <a:latin typeface="Arial" panose="020B0604020202020204" pitchFamily="34" charset="0"/>
                      </a:endParaRPr>
                    </a:p>
                  </a:txBody>
                  <a:tcPr marL="151497" marR="8417" marT="841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u="none" strike="noStrike" dirty="0">
                          <a:effectLst/>
                        </a:rPr>
                        <a:t> </a:t>
                      </a:r>
                      <a:endParaRPr lang="en-US" sz="1400" b="0" i="0" u="none" strike="noStrike" dirty="0">
                        <a:solidFill>
                          <a:srgbClr val="000000"/>
                        </a:solidFill>
                        <a:effectLst/>
                        <a:latin typeface="Arial" panose="020B0604020202020204" pitchFamily="34" charset="0"/>
                      </a:endParaRPr>
                    </a:p>
                  </a:txBody>
                  <a:tcPr marL="75749" marR="8417" marT="841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u="none" strike="noStrike" dirty="0">
                          <a:effectLst/>
                        </a:rPr>
                        <a:t> </a:t>
                      </a:r>
                      <a:endParaRPr lang="en-US" sz="1400" b="0" i="0" u="none" strike="noStrike" dirty="0">
                        <a:solidFill>
                          <a:srgbClr val="000000"/>
                        </a:solidFill>
                        <a:effectLst/>
                        <a:latin typeface="Arial" panose="020B0604020202020204" pitchFamily="34" charset="0"/>
                      </a:endParaRPr>
                    </a:p>
                  </a:txBody>
                  <a:tcPr marL="75749" marR="8417" marT="841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1877">
                <a:tc>
                  <a:txBody>
                    <a:bodyPr/>
                    <a:lstStyle/>
                    <a:p>
                      <a:pPr algn="l" fontAlgn="t"/>
                      <a:r>
                        <a:rPr lang="en-US" sz="1400" u="none" strike="noStrike" dirty="0">
                          <a:effectLst/>
                        </a:rPr>
                        <a:t>o  Type</a:t>
                      </a:r>
                      <a:endParaRPr lang="en-US" sz="1400" b="0" i="0" u="none" strike="noStrike" dirty="0">
                        <a:solidFill>
                          <a:srgbClr val="000000"/>
                        </a:solidFill>
                        <a:effectLst/>
                        <a:latin typeface="Arial" panose="020B0604020202020204" pitchFamily="34" charset="0"/>
                      </a:endParaRPr>
                    </a:p>
                  </a:txBody>
                  <a:tcPr marL="227246" marR="8417" marT="841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u="none" strike="noStrike" dirty="0">
                          <a:effectLst/>
                        </a:rPr>
                        <a:t>Tinned copper-alloy eyebolt-type connector with stainless steel spring washer</a:t>
                      </a:r>
                      <a:endParaRPr lang="en-US" sz="1400" b="0" i="0" u="none" strike="noStrike" dirty="0">
                        <a:solidFill>
                          <a:srgbClr val="000000"/>
                        </a:solidFill>
                        <a:effectLst/>
                        <a:latin typeface="Arial" panose="020B0604020202020204" pitchFamily="34" charset="0"/>
                      </a:endParaRPr>
                    </a:p>
                  </a:txBody>
                  <a:tcPr marL="75749" marR="8417" marT="841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u="none" strike="noStrike" dirty="0">
                          <a:effectLst/>
                        </a:rPr>
                        <a:t> </a:t>
                      </a:r>
                      <a:endParaRPr lang="en-US" sz="1400" b="0" i="0" u="none" strike="noStrike" dirty="0">
                        <a:solidFill>
                          <a:srgbClr val="000000"/>
                        </a:solidFill>
                        <a:effectLst/>
                        <a:latin typeface="Arial" panose="020B0604020202020204" pitchFamily="34" charset="0"/>
                      </a:endParaRPr>
                    </a:p>
                  </a:txBody>
                  <a:tcPr marL="75749" marR="8417" marT="841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2577">
                <a:tc>
                  <a:txBody>
                    <a:bodyPr/>
                    <a:lstStyle/>
                    <a:p>
                      <a:pPr algn="l" fontAlgn="t"/>
                      <a:r>
                        <a:rPr lang="en-US" sz="1400" u="none" strike="noStrike" dirty="0">
                          <a:effectLst/>
                        </a:rPr>
                        <a:t>o  Conductor range</a:t>
                      </a:r>
                      <a:endParaRPr lang="en-US" sz="1400" b="0" i="0" u="none" strike="noStrike" dirty="0">
                        <a:solidFill>
                          <a:srgbClr val="000000"/>
                        </a:solidFill>
                        <a:effectLst/>
                        <a:latin typeface="Arial" panose="020B0604020202020204" pitchFamily="34" charset="0"/>
                      </a:endParaRPr>
                    </a:p>
                  </a:txBody>
                  <a:tcPr marL="227246" marR="8417" marT="841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u="none" strike="noStrike" dirty="0">
                          <a:effectLst/>
                        </a:rPr>
                        <a:t>8 mm</a:t>
                      </a:r>
                      <a:r>
                        <a:rPr lang="en-US" sz="1400" u="none" strike="noStrike" baseline="30000" dirty="0">
                          <a:effectLst/>
                        </a:rPr>
                        <a:t>2</a:t>
                      </a:r>
                      <a:r>
                        <a:rPr lang="en-US" sz="1400" u="none" strike="noStrike" dirty="0">
                          <a:effectLst/>
                        </a:rPr>
                        <a:t> (AWG No. 8) solid to 30 mm</a:t>
                      </a:r>
                      <a:r>
                        <a:rPr lang="en-US" sz="1400" u="none" strike="noStrike" baseline="30000" dirty="0">
                          <a:effectLst/>
                        </a:rPr>
                        <a:t>2</a:t>
                      </a:r>
                      <a:r>
                        <a:rPr lang="en-US" sz="1400" u="none" strike="noStrike" dirty="0">
                          <a:effectLst/>
                        </a:rPr>
                        <a:t> (AWG No. 2) stranded copper conductor</a:t>
                      </a:r>
                      <a:endParaRPr lang="en-US" sz="1400" b="0" i="0" u="none" strike="noStrike" dirty="0">
                        <a:solidFill>
                          <a:srgbClr val="000000"/>
                        </a:solidFill>
                        <a:effectLst/>
                        <a:latin typeface="Arial" panose="020B0604020202020204" pitchFamily="34" charset="0"/>
                      </a:endParaRPr>
                    </a:p>
                  </a:txBody>
                  <a:tcPr marL="75749" marR="8417" marT="841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u="none" strike="noStrike" dirty="0">
                          <a:effectLst/>
                        </a:rPr>
                        <a:t> </a:t>
                      </a:r>
                      <a:endParaRPr lang="en-US" sz="1400" b="0" i="0" u="none" strike="noStrike" dirty="0">
                        <a:solidFill>
                          <a:srgbClr val="000000"/>
                        </a:solidFill>
                        <a:effectLst/>
                        <a:latin typeface="Arial" panose="020B0604020202020204" pitchFamily="34" charset="0"/>
                      </a:endParaRPr>
                    </a:p>
                  </a:txBody>
                  <a:tcPr marL="75749" marR="8417" marT="841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1466">
                <a:tc>
                  <a:txBody>
                    <a:bodyPr/>
                    <a:lstStyle/>
                    <a:p>
                      <a:pPr algn="l" fontAlgn="ctr"/>
                      <a:r>
                        <a:rPr lang="en-US" sz="1400" u="none" strike="noStrike" dirty="0">
                          <a:effectLst/>
                        </a:rPr>
                        <a:t>•  LV bushing</a:t>
                      </a:r>
                      <a:endParaRPr lang="en-US" sz="1400" b="0" i="0" u="none" strike="noStrike" dirty="0">
                        <a:solidFill>
                          <a:srgbClr val="000000"/>
                        </a:solidFill>
                        <a:effectLst/>
                        <a:latin typeface="Arial" panose="020B0604020202020204" pitchFamily="34" charset="0"/>
                      </a:endParaRPr>
                    </a:p>
                  </a:txBody>
                  <a:tcPr marL="151497" marR="8417" marT="84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u="none" strike="noStrike" dirty="0">
                          <a:effectLst/>
                        </a:rPr>
                        <a:t> </a:t>
                      </a:r>
                      <a:endParaRPr lang="en-US" sz="1400" b="0" i="0" u="none" strike="noStrike" dirty="0">
                        <a:solidFill>
                          <a:srgbClr val="000000"/>
                        </a:solidFill>
                        <a:effectLst/>
                        <a:latin typeface="Arial" panose="020B0604020202020204" pitchFamily="34" charset="0"/>
                      </a:endParaRPr>
                    </a:p>
                  </a:txBody>
                  <a:tcPr marL="75749" marR="8417" marT="841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u="none" strike="noStrike" dirty="0">
                          <a:effectLst/>
                        </a:rPr>
                        <a:t> </a:t>
                      </a:r>
                      <a:endParaRPr lang="en-US" sz="1400" b="0" i="0" u="none" strike="noStrike" dirty="0">
                        <a:solidFill>
                          <a:srgbClr val="000000"/>
                        </a:solidFill>
                        <a:effectLst/>
                        <a:latin typeface="Arial" panose="020B0604020202020204" pitchFamily="34" charset="0"/>
                      </a:endParaRPr>
                    </a:p>
                  </a:txBody>
                  <a:tcPr marL="75749" marR="8417" marT="841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3173">
                <a:tc>
                  <a:txBody>
                    <a:bodyPr/>
                    <a:lstStyle/>
                    <a:p>
                      <a:pPr algn="l" fontAlgn="t"/>
                      <a:r>
                        <a:rPr lang="en-US" sz="1400" u="none" strike="noStrike" dirty="0">
                          <a:effectLst/>
                        </a:rPr>
                        <a:t>o  Type</a:t>
                      </a:r>
                      <a:endParaRPr lang="en-US" sz="1400" b="0" i="0" u="none" strike="noStrike" dirty="0">
                        <a:solidFill>
                          <a:srgbClr val="000000"/>
                        </a:solidFill>
                        <a:effectLst/>
                        <a:latin typeface="Arial" panose="020B0604020202020204" pitchFamily="34" charset="0"/>
                      </a:endParaRPr>
                    </a:p>
                  </a:txBody>
                  <a:tcPr marL="227246" marR="8417" marT="841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u="none" strike="noStrike" dirty="0">
                          <a:effectLst/>
                        </a:rPr>
                        <a:t>•5-100 kVA = Tinned copper-alloy eyebolt-type connector with stainless steel spring washer</a:t>
                      </a:r>
                      <a:br>
                        <a:rPr lang="en-US" sz="1400" u="none" strike="noStrike" dirty="0">
                          <a:effectLst/>
                        </a:rPr>
                      </a:br>
                      <a:r>
                        <a:rPr lang="en-US" sz="1400" u="none" strike="noStrike" dirty="0">
                          <a:effectLst/>
                        </a:rPr>
                        <a:t>•167-250 kVA = Tinned Spade H</a:t>
                      </a:r>
                      <a:br>
                        <a:rPr lang="en-US" sz="1400" u="none" strike="noStrike" dirty="0">
                          <a:effectLst/>
                        </a:rPr>
                      </a:br>
                      <a:r>
                        <a:rPr lang="en-US" sz="1400" u="none" strike="noStrike" dirty="0">
                          <a:effectLst/>
                        </a:rPr>
                        <a:t>•333 kVA = Tinned Spade J</a:t>
                      </a:r>
                      <a:endParaRPr lang="en-US" sz="1400" b="0" i="0" u="none" strike="noStrike" dirty="0">
                        <a:solidFill>
                          <a:srgbClr val="000000"/>
                        </a:solidFill>
                        <a:effectLst/>
                        <a:latin typeface="Arial" panose="020B0604020202020204" pitchFamily="34" charset="0"/>
                      </a:endParaRPr>
                    </a:p>
                  </a:txBody>
                  <a:tcPr marL="75749" marR="8417" marT="841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u="none" strike="noStrike" dirty="0">
                          <a:effectLst/>
                        </a:rPr>
                        <a:t> </a:t>
                      </a:r>
                      <a:endParaRPr lang="en-US" sz="1400" b="0" i="0" u="none" strike="noStrike" dirty="0">
                        <a:solidFill>
                          <a:srgbClr val="000000"/>
                        </a:solidFill>
                        <a:effectLst/>
                        <a:latin typeface="Arial" panose="020B0604020202020204" pitchFamily="34" charset="0"/>
                      </a:endParaRPr>
                    </a:p>
                  </a:txBody>
                  <a:tcPr marL="75749" marR="8417" marT="841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85917">
                <a:tc>
                  <a:txBody>
                    <a:bodyPr/>
                    <a:lstStyle/>
                    <a:p>
                      <a:pPr algn="l" fontAlgn="t"/>
                      <a:r>
                        <a:rPr lang="en-US" sz="1400" u="none" strike="noStrike" dirty="0">
                          <a:effectLst/>
                        </a:rPr>
                        <a:t>o  Conductor range for transformers rated 240 V</a:t>
                      </a:r>
                      <a:endParaRPr lang="en-US" sz="1400" b="0" i="0" u="none" strike="noStrike" dirty="0">
                        <a:solidFill>
                          <a:srgbClr val="000000"/>
                        </a:solidFill>
                        <a:effectLst/>
                        <a:latin typeface="Arial" panose="020B0604020202020204" pitchFamily="34" charset="0"/>
                      </a:endParaRPr>
                    </a:p>
                  </a:txBody>
                  <a:tcPr marL="227246" marR="8417" marT="841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u="none" strike="noStrike" dirty="0">
                          <a:effectLst/>
                        </a:rPr>
                        <a:t>•15 kVA &amp; below = 14 mm</a:t>
                      </a:r>
                      <a:r>
                        <a:rPr lang="en-US" sz="1400" u="none" strike="noStrike" baseline="30000" dirty="0">
                          <a:effectLst/>
                        </a:rPr>
                        <a:t>2</a:t>
                      </a:r>
                      <a:r>
                        <a:rPr lang="en-US" sz="1400" u="none" strike="noStrike" dirty="0">
                          <a:effectLst/>
                        </a:rPr>
                        <a:t> (AWG No. 6) solid to 100 mm</a:t>
                      </a:r>
                      <a:r>
                        <a:rPr lang="en-US" sz="1400" u="none" strike="noStrike" baseline="30000" dirty="0">
                          <a:effectLst/>
                        </a:rPr>
                        <a:t>2</a:t>
                      </a:r>
                      <a:r>
                        <a:rPr lang="en-US" sz="1400" u="none" strike="noStrike" dirty="0">
                          <a:effectLst/>
                        </a:rPr>
                        <a:t> (AWG No. 4/0) stranded copper conductor</a:t>
                      </a:r>
                      <a:br>
                        <a:rPr lang="en-US" sz="1400" u="none" strike="noStrike" dirty="0">
                          <a:effectLst/>
                        </a:rPr>
                      </a:br>
                      <a:r>
                        <a:rPr lang="en-US" sz="1400" u="none" strike="noStrike" dirty="0">
                          <a:effectLst/>
                        </a:rPr>
                        <a:t>•25-50 kVA = 30 mm</a:t>
                      </a:r>
                      <a:r>
                        <a:rPr lang="en-US" sz="1400" u="none" strike="noStrike" baseline="30000" dirty="0">
                          <a:effectLst/>
                        </a:rPr>
                        <a:t>2</a:t>
                      </a:r>
                      <a:r>
                        <a:rPr lang="en-US" sz="1400" u="none" strike="noStrike" dirty="0">
                          <a:effectLst/>
                        </a:rPr>
                        <a:t> (AWG No. 2) solid to 700 mm</a:t>
                      </a:r>
                      <a:r>
                        <a:rPr lang="en-US" sz="1400" u="none" strike="noStrike" baseline="30000" dirty="0">
                          <a:effectLst/>
                        </a:rPr>
                        <a:t>2</a:t>
                      </a:r>
                      <a:r>
                        <a:rPr lang="en-US" sz="1400" u="none" strike="noStrike" dirty="0">
                          <a:effectLst/>
                        </a:rPr>
                        <a:t> (350 kcmil) stranded copper conductor</a:t>
                      </a:r>
                      <a:br>
                        <a:rPr lang="en-US" sz="1400" u="none" strike="noStrike" dirty="0">
                          <a:effectLst/>
                        </a:rPr>
                      </a:br>
                      <a:r>
                        <a:rPr lang="en-US" sz="1400" u="none" strike="noStrike" dirty="0">
                          <a:effectLst/>
                        </a:rPr>
                        <a:t>•75 kVA = 50 mm</a:t>
                      </a:r>
                      <a:r>
                        <a:rPr lang="en-US" sz="1400" u="none" strike="noStrike" baseline="30000" dirty="0">
                          <a:effectLst/>
                        </a:rPr>
                        <a:t>2</a:t>
                      </a:r>
                      <a:r>
                        <a:rPr lang="en-US" sz="1400" u="none" strike="noStrike" dirty="0">
                          <a:effectLst/>
                        </a:rPr>
                        <a:t> (AWG No. 1/0) solid to 1 000 mm</a:t>
                      </a:r>
                      <a:r>
                        <a:rPr lang="en-US" sz="1400" u="none" strike="noStrike" baseline="30000" dirty="0">
                          <a:effectLst/>
                        </a:rPr>
                        <a:t>2</a:t>
                      </a:r>
                      <a:r>
                        <a:rPr lang="en-US" sz="1400" u="none" strike="noStrike" dirty="0">
                          <a:effectLst/>
                        </a:rPr>
                        <a:t> (500 kcmil) stranded copper conductor</a:t>
                      </a:r>
                      <a:br>
                        <a:rPr lang="en-US" sz="1400" u="none" strike="noStrike" dirty="0">
                          <a:effectLst/>
                        </a:rPr>
                      </a:br>
                      <a:r>
                        <a:rPr lang="en-US" sz="1400" u="none" strike="noStrike" dirty="0">
                          <a:effectLst/>
                        </a:rPr>
                        <a:t>•100 kVA = 60 mm</a:t>
                      </a:r>
                      <a:r>
                        <a:rPr lang="en-US" sz="1400" u="none" strike="noStrike" baseline="30000" dirty="0">
                          <a:effectLst/>
                        </a:rPr>
                        <a:t>2</a:t>
                      </a:r>
                      <a:r>
                        <a:rPr lang="en-US" sz="1400" u="none" strike="noStrike" dirty="0">
                          <a:effectLst/>
                        </a:rPr>
                        <a:t> (AWG No. 2/0) solid to 2 000 mm</a:t>
                      </a:r>
                      <a:r>
                        <a:rPr lang="en-US" sz="1400" u="none" strike="noStrike" baseline="30000" dirty="0">
                          <a:effectLst/>
                        </a:rPr>
                        <a:t>2</a:t>
                      </a:r>
                      <a:r>
                        <a:rPr lang="en-US" sz="1400" u="none" strike="noStrike" dirty="0">
                          <a:effectLst/>
                        </a:rPr>
                        <a:t> (1000 kcmil) stranded copper conductor</a:t>
                      </a:r>
                      <a:br>
                        <a:rPr lang="en-US" sz="1400" u="none" strike="noStrike" dirty="0">
                          <a:effectLst/>
                        </a:rPr>
                      </a:br>
                      <a:r>
                        <a:rPr lang="en-US" sz="1400" u="none" strike="noStrike" dirty="0">
                          <a:effectLst/>
                        </a:rPr>
                        <a:t>•167-250 kVA = Spade H</a:t>
                      </a:r>
                      <a:br>
                        <a:rPr lang="en-US" sz="1400" u="none" strike="noStrike" dirty="0">
                          <a:effectLst/>
                        </a:rPr>
                      </a:br>
                      <a:r>
                        <a:rPr lang="en-US" sz="1400" u="none" strike="noStrike" dirty="0">
                          <a:effectLst/>
                        </a:rPr>
                        <a:t>•333 kVA = Spade J</a:t>
                      </a:r>
                      <a:endParaRPr lang="en-US" sz="1400" b="0" i="0" u="none" strike="noStrike" dirty="0">
                        <a:solidFill>
                          <a:srgbClr val="000000"/>
                        </a:solidFill>
                        <a:effectLst/>
                        <a:latin typeface="Arial" panose="020B0604020202020204" pitchFamily="34" charset="0"/>
                      </a:endParaRPr>
                    </a:p>
                  </a:txBody>
                  <a:tcPr marL="75749" marR="8417" marT="841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u="none" strike="noStrike" dirty="0">
                          <a:effectLst/>
                        </a:rPr>
                        <a:t> </a:t>
                      </a:r>
                      <a:endParaRPr lang="en-US" sz="1400" b="0" i="0" u="none" strike="noStrike" dirty="0">
                        <a:solidFill>
                          <a:srgbClr val="000000"/>
                        </a:solidFill>
                        <a:effectLst/>
                        <a:latin typeface="Arial" panose="020B0604020202020204" pitchFamily="34" charset="0"/>
                      </a:endParaRPr>
                    </a:p>
                  </a:txBody>
                  <a:tcPr marL="75749" marR="8417" marT="841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7730">
                <a:tc>
                  <a:txBody>
                    <a:bodyPr/>
                    <a:lstStyle/>
                    <a:p>
                      <a:pPr algn="l" fontAlgn="t"/>
                      <a:r>
                        <a:rPr lang="en-US" sz="1400" u="none" strike="noStrike" dirty="0">
                          <a:effectLst/>
                        </a:rPr>
                        <a:t>•  Conductor range for transformers rated 240/480V, 480/240V, or 480V</a:t>
                      </a:r>
                      <a:endParaRPr lang="en-US" sz="1400" b="0" i="0" u="none" strike="noStrike" dirty="0">
                        <a:solidFill>
                          <a:srgbClr val="000000"/>
                        </a:solidFill>
                        <a:effectLst/>
                        <a:latin typeface="Arial" panose="020B0604020202020204" pitchFamily="34" charset="0"/>
                      </a:endParaRPr>
                    </a:p>
                  </a:txBody>
                  <a:tcPr marL="151497" marR="8417" marT="841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u="none" strike="noStrike" dirty="0">
                          <a:effectLst/>
                        </a:rPr>
                        <a:t>•25 kVA &amp; below = 14 mm</a:t>
                      </a:r>
                      <a:r>
                        <a:rPr lang="en-US" sz="1400" u="none" strike="noStrike" baseline="30000" dirty="0">
                          <a:effectLst/>
                        </a:rPr>
                        <a:t>2</a:t>
                      </a:r>
                      <a:r>
                        <a:rPr lang="en-US" sz="1400" u="none" strike="noStrike" dirty="0">
                          <a:effectLst/>
                        </a:rPr>
                        <a:t> (AWG No. 6) solid to 100 m2 (AWG No. 4/0) 19 stranded copper conductor</a:t>
                      </a:r>
                      <a:br>
                        <a:rPr lang="en-US" sz="1400" u="none" strike="noStrike" dirty="0">
                          <a:effectLst/>
                        </a:rPr>
                      </a:br>
                      <a:r>
                        <a:rPr lang="en-US" sz="1400" u="none" strike="noStrike" dirty="0">
                          <a:effectLst/>
                        </a:rPr>
                        <a:t>•37.5-100 kVA = 30 mm</a:t>
                      </a:r>
                      <a:r>
                        <a:rPr lang="en-US" sz="1400" u="none" strike="noStrike" baseline="30000" dirty="0">
                          <a:effectLst/>
                        </a:rPr>
                        <a:t>2</a:t>
                      </a:r>
                      <a:r>
                        <a:rPr lang="en-US" sz="1400" u="none" strike="noStrike" dirty="0">
                          <a:effectLst/>
                        </a:rPr>
                        <a:t> (AWG No. 2) solid to 700 mm</a:t>
                      </a:r>
                      <a:r>
                        <a:rPr lang="en-US" sz="1400" u="none" strike="noStrike" baseline="30000" dirty="0">
                          <a:effectLst/>
                        </a:rPr>
                        <a:t>2</a:t>
                      </a:r>
                      <a:r>
                        <a:rPr lang="en-US" sz="1400" u="none" strike="noStrike" dirty="0">
                          <a:effectLst/>
                        </a:rPr>
                        <a:t> (350 kcmil) 19 stranded</a:t>
                      </a:r>
                      <a:br>
                        <a:rPr lang="en-US" sz="1400" u="none" strike="noStrike" dirty="0">
                          <a:effectLst/>
                        </a:rPr>
                      </a:br>
                      <a:r>
                        <a:rPr lang="en-US" sz="1400" u="none" strike="noStrike" dirty="0">
                          <a:effectLst/>
                        </a:rPr>
                        <a:t>•167-333 kVA = Spade H</a:t>
                      </a:r>
                      <a:endParaRPr lang="en-US" sz="1400" b="0" i="0" u="none" strike="noStrike" dirty="0">
                        <a:solidFill>
                          <a:srgbClr val="000000"/>
                        </a:solidFill>
                        <a:effectLst/>
                        <a:latin typeface="Arial" panose="020B0604020202020204" pitchFamily="34" charset="0"/>
                      </a:endParaRPr>
                    </a:p>
                  </a:txBody>
                  <a:tcPr marL="75749" marR="8417" marT="841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u="none" strike="noStrike" dirty="0">
                          <a:effectLst/>
                        </a:rPr>
                        <a:t> </a:t>
                      </a:r>
                      <a:endParaRPr lang="en-US" sz="1400" b="0" i="0" u="none" strike="noStrike" dirty="0">
                        <a:solidFill>
                          <a:srgbClr val="000000"/>
                        </a:solidFill>
                        <a:effectLst/>
                        <a:latin typeface="Arial" panose="020B0604020202020204" pitchFamily="34" charset="0"/>
                      </a:endParaRPr>
                    </a:p>
                  </a:txBody>
                  <a:tcPr marL="75749" marR="8417" marT="841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1466">
                <a:tc>
                  <a:txBody>
                    <a:bodyPr/>
                    <a:lstStyle/>
                    <a:p>
                      <a:pPr algn="l" fontAlgn="ctr"/>
                      <a:r>
                        <a:rPr lang="en-US" sz="1400" u="none" strike="noStrike" dirty="0">
                          <a:effectLst/>
                        </a:rPr>
                        <a:t>•Terminal markings</a:t>
                      </a:r>
                      <a:endParaRPr lang="en-US" sz="1400" b="0" i="0" u="none" strike="noStrike" dirty="0">
                        <a:solidFill>
                          <a:srgbClr val="000000"/>
                        </a:solidFill>
                        <a:effectLst/>
                        <a:latin typeface="Arial" panose="020B0604020202020204" pitchFamily="34" charset="0"/>
                      </a:endParaRPr>
                    </a:p>
                  </a:txBody>
                  <a:tcPr marL="151497" marR="8417" marT="84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400" u="none" strike="noStrike" dirty="0">
                          <a:effectLst/>
                        </a:rPr>
                        <a:t>Per ANSI C57.12.70</a:t>
                      </a:r>
                      <a:endParaRPr lang="en-US" sz="1400" b="0" i="0" u="none" strike="noStrike" dirty="0">
                        <a:solidFill>
                          <a:srgbClr val="000000"/>
                        </a:solidFill>
                        <a:effectLst/>
                        <a:latin typeface="Arial" panose="020B0604020202020204" pitchFamily="34" charset="0"/>
                      </a:endParaRPr>
                    </a:p>
                  </a:txBody>
                  <a:tcPr marL="75749" marR="8417" marT="84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u="none" strike="noStrike" dirty="0">
                          <a:effectLst/>
                        </a:rPr>
                        <a:t> </a:t>
                      </a:r>
                      <a:endParaRPr lang="en-US" sz="1400" b="0" i="0" u="none" strike="noStrike" dirty="0">
                        <a:solidFill>
                          <a:srgbClr val="000000"/>
                        </a:solidFill>
                        <a:effectLst/>
                        <a:latin typeface="Arial" panose="020B0604020202020204" pitchFamily="34" charset="0"/>
                      </a:endParaRPr>
                    </a:p>
                  </a:txBody>
                  <a:tcPr marL="75749" marR="8417" marT="841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871126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4023"/>
          </a:xfrm>
        </p:spPr>
        <p:txBody>
          <a:bodyPr>
            <a:normAutofit fontScale="90000"/>
          </a:bodyPr>
          <a:lstStyle/>
          <a:p>
            <a:pPr algn="ctr"/>
            <a:r>
              <a:rPr lang="en-US" sz="3600" b="1" dirty="0" smtClean="0"/>
              <a:t>Distribution Transformer Technical Information Sheet</a:t>
            </a:r>
            <a:endParaRPr lang="en-US" sz="3600" b="1" dirty="0"/>
          </a:p>
        </p:txBody>
      </p:sp>
      <p:graphicFrame>
        <p:nvGraphicFramePr>
          <p:cNvPr id="3" name="Table 2"/>
          <p:cNvGraphicFramePr>
            <a:graphicFrameLocks noGrp="1"/>
          </p:cNvGraphicFramePr>
          <p:nvPr>
            <p:extLst>
              <p:ext uri="{D42A27DB-BD31-4B8C-83A1-F6EECF244321}">
                <p14:modId xmlns:p14="http://schemas.microsoft.com/office/powerpoint/2010/main" val="1320444751"/>
              </p:ext>
            </p:extLst>
          </p:nvPr>
        </p:nvGraphicFramePr>
        <p:xfrm>
          <a:off x="838200" y="929144"/>
          <a:ext cx="10515599" cy="5757281"/>
        </p:xfrm>
        <a:graphic>
          <a:graphicData uri="http://schemas.openxmlformats.org/drawingml/2006/table">
            <a:tbl>
              <a:tblPr>
                <a:tableStyleId>{5C22544A-7EE6-4342-B048-85BDC9FD1C3A}</a:tableStyleId>
              </a:tblPr>
              <a:tblGrid>
                <a:gridCol w="3369259"/>
                <a:gridCol w="5980843"/>
                <a:gridCol w="1165497"/>
              </a:tblGrid>
              <a:tr h="199702">
                <a:tc>
                  <a:txBody>
                    <a:bodyPr/>
                    <a:lstStyle/>
                    <a:p>
                      <a:pPr algn="l" fontAlgn="ctr"/>
                      <a:r>
                        <a:rPr lang="en-US" sz="1400" b="1" u="none" strike="noStrike" dirty="0">
                          <a:effectLst/>
                        </a:rPr>
                        <a:t>Polarity</a:t>
                      </a:r>
                      <a:endParaRPr lang="en-US" sz="1400" b="1" i="0" u="none" strike="noStrike" dirty="0">
                        <a:solidFill>
                          <a:srgbClr val="000000"/>
                        </a:solidFill>
                        <a:effectLst/>
                        <a:latin typeface="Arial" panose="020B0604020202020204" pitchFamily="34" charset="0"/>
                      </a:endParaRPr>
                    </a:p>
                  </a:txBody>
                  <a:tcPr marL="81588" marR="9065" marT="90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u="none" strike="noStrike" dirty="0">
                          <a:effectLst/>
                        </a:rPr>
                        <a:t> </a:t>
                      </a:r>
                      <a:r>
                        <a:rPr lang="en-US" sz="1800" b="1" u="none" strike="noStrike" dirty="0" smtClean="0">
                          <a:effectLst/>
                        </a:rPr>
                        <a:t>REQUIRED</a:t>
                      </a:r>
                      <a:endParaRPr lang="en-US" sz="1800" b="1"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dirty="0" smtClean="0">
                          <a:solidFill>
                            <a:schemeClr val="dk1"/>
                          </a:solidFill>
                          <a:effectLst/>
                          <a:latin typeface="+mn-lt"/>
                        </a:rPr>
                        <a:t>OFFERED</a:t>
                      </a:r>
                      <a:endParaRPr lang="en-US" sz="1800" b="1"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8192">
                <a:tc>
                  <a:txBody>
                    <a:bodyPr/>
                    <a:lstStyle/>
                    <a:p>
                      <a:pPr algn="l" fontAlgn="t"/>
                      <a:r>
                        <a:rPr lang="en-US" sz="1400" u="none" strike="noStrike" dirty="0">
                          <a:effectLst/>
                        </a:rPr>
                        <a:t>•Transformer rated 22 860 V,</a:t>
                      </a:r>
                      <a:br>
                        <a:rPr lang="en-US" sz="1400" u="none" strike="noStrike" dirty="0">
                          <a:effectLst/>
                        </a:rPr>
                      </a:br>
                      <a:r>
                        <a:rPr lang="en-US" sz="1400" u="none" strike="noStrike" dirty="0">
                          <a:effectLst/>
                        </a:rPr>
                        <a:t>13 200V and 22 860GrdY/13 200 V</a:t>
                      </a:r>
                      <a:endParaRPr lang="en-US" sz="1400" b="0" i="0" u="none" strike="noStrike" dirty="0">
                        <a:solidFill>
                          <a:srgbClr val="000000"/>
                        </a:solidFill>
                        <a:effectLst/>
                        <a:latin typeface="Arial" panose="020B0604020202020204" pitchFamily="34" charset="0"/>
                      </a:endParaRPr>
                    </a:p>
                  </a:txBody>
                  <a:tcPr marL="81588" marR="9065" marT="906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u="none" strike="noStrike" dirty="0">
                          <a:effectLst/>
                        </a:rPr>
                        <a:t>Subtractive (all kVA ratings)</a:t>
                      </a:r>
                      <a:endParaRPr lang="en-US" sz="1400" b="0" i="0" u="none" strike="noStrike" dirty="0">
                        <a:solidFill>
                          <a:srgbClr val="000000"/>
                        </a:solidFill>
                        <a:effectLst/>
                        <a:latin typeface="Arial" panose="020B0604020202020204" pitchFamily="34" charset="0"/>
                      </a:endParaRPr>
                    </a:p>
                  </a:txBody>
                  <a:tcPr marL="81588" marR="9065" marT="906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u="none" strike="noStrike" dirty="0">
                          <a:effectLst/>
                        </a:rPr>
                        <a:t> </a:t>
                      </a:r>
                      <a:endParaRPr lang="en-US" sz="1400" b="0" i="0" u="none" strike="noStrike" dirty="0">
                        <a:solidFill>
                          <a:srgbClr val="000000"/>
                        </a:solidFill>
                        <a:effectLst/>
                        <a:latin typeface="Arial" panose="020B0604020202020204" pitchFamily="34" charset="0"/>
                      </a:endParaRPr>
                    </a:p>
                  </a:txBody>
                  <a:tcPr marL="81588" marR="9065" marT="906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8192">
                <a:tc>
                  <a:txBody>
                    <a:bodyPr/>
                    <a:lstStyle/>
                    <a:p>
                      <a:pPr algn="l" fontAlgn="t"/>
                      <a:r>
                        <a:rPr lang="en-US" sz="1400" u="none" strike="noStrike" dirty="0">
                          <a:effectLst/>
                        </a:rPr>
                        <a:t>•Transformer rated 13200 Grd</a:t>
                      </a:r>
                      <a:br>
                        <a:rPr lang="en-US" sz="1400" u="none" strike="noStrike" dirty="0">
                          <a:effectLst/>
                        </a:rPr>
                      </a:br>
                      <a:r>
                        <a:rPr lang="en-US" sz="1400" u="none" strike="noStrike" dirty="0">
                          <a:effectLst/>
                        </a:rPr>
                        <a:t>Y/7620V</a:t>
                      </a:r>
                      <a:endParaRPr lang="en-US" sz="1400" b="0" i="0" u="none" strike="noStrike" dirty="0">
                        <a:solidFill>
                          <a:srgbClr val="000000"/>
                        </a:solidFill>
                        <a:effectLst/>
                        <a:latin typeface="Arial" panose="020B0604020202020204" pitchFamily="34" charset="0"/>
                      </a:endParaRPr>
                    </a:p>
                  </a:txBody>
                  <a:tcPr marL="81588" marR="9065" marT="906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u="none" strike="noStrike" dirty="0">
                          <a:effectLst/>
                        </a:rPr>
                        <a:t>•167 kVA &amp; below = Additive</a:t>
                      </a:r>
                      <a:br>
                        <a:rPr lang="en-US" sz="1400" u="none" strike="noStrike" dirty="0">
                          <a:effectLst/>
                        </a:rPr>
                      </a:br>
                      <a:r>
                        <a:rPr lang="en-US" sz="1400" u="none" strike="noStrike" dirty="0">
                          <a:effectLst/>
                        </a:rPr>
                        <a:t>•250-333 kVA = Subtractive</a:t>
                      </a:r>
                      <a:endParaRPr lang="en-US" sz="1400" b="0" i="0" u="none" strike="noStrike" dirty="0">
                        <a:solidFill>
                          <a:srgbClr val="000000"/>
                        </a:solidFill>
                        <a:effectLst/>
                        <a:latin typeface="Arial" panose="020B0604020202020204" pitchFamily="34" charset="0"/>
                      </a:endParaRPr>
                    </a:p>
                  </a:txBody>
                  <a:tcPr marL="81588" marR="9065" marT="906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u="none" strike="noStrike" dirty="0">
                          <a:effectLst/>
                        </a:rPr>
                        <a:t> </a:t>
                      </a:r>
                      <a:endParaRPr lang="en-US" sz="1400" b="0" i="0" u="none" strike="noStrike" dirty="0">
                        <a:solidFill>
                          <a:srgbClr val="000000"/>
                        </a:solidFill>
                        <a:effectLst/>
                        <a:latin typeface="Arial" panose="020B0604020202020204" pitchFamily="34" charset="0"/>
                      </a:endParaRPr>
                    </a:p>
                  </a:txBody>
                  <a:tcPr marL="81588" marR="9065" marT="906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9702">
                <a:tc>
                  <a:txBody>
                    <a:bodyPr/>
                    <a:lstStyle/>
                    <a:p>
                      <a:pPr algn="l" fontAlgn="ctr"/>
                      <a:r>
                        <a:rPr lang="en-US" sz="1400" b="1" u="none" strike="noStrike" dirty="0">
                          <a:effectLst/>
                        </a:rPr>
                        <a:t>Tank</a:t>
                      </a:r>
                      <a:endParaRPr lang="en-US" sz="1400" b="1" i="0" u="none" strike="noStrike" dirty="0">
                        <a:solidFill>
                          <a:srgbClr val="000000"/>
                        </a:solidFill>
                        <a:effectLst/>
                        <a:latin typeface="Arial" panose="020B0604020202020204" pitchFamily="34" charset="0"/>
                      </a:endParaRPr>
                    </a:p>
                  </a:txBody>
                  <a:tcPr marL="81588" marR="9065" marT="90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u="none" strike="noStrike" dirty="0">
                          <a:effectLst/>
                        </a:rPr>
                        <a:t> </a:t>
                      </a:r>
                      <a:endParaRPr lang="en-US" sz="1400" b="0" i="0" u="none" strike="noStrike" dirty="0">
                        <a:solidFill>
                          <a:srgbClr val="000000"/>
                        </a:solidFill>
                        <a:effectLst/>
                        <a:latin typeface="Arial" panose="020B0604020202020204" pitchFamily="34" charset="0"/>
                      </a:endParaRPr>
                    </a:p>
                  </a:txBody>
                  <a:tcPr marL="81588" marR="9065" marT="906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u="none" strike="noStrike" dirty="0">
                          <a:effectLst/>
                        </a:rPr>
                        <a:t> </a:t>
                      </a:r>
                      <a:endParaRPr lang="en-US" sz="1400" b="0" i="0" u="none" strike="noStrike" dirty="0">
                        <a:solidFill>
                          <a:srgbClr val="000000"/>
                        </a:solidFill>
                        <a:effectLst/>
                        <a:latin typeface="Arial" panose="020B0604020202020204" pitchFamily="34" charset="0"/>
                      </a:endParaRPr>
                    </a:p>
                  </a:txBody>
                  <a:tcPr marL="81588" marR="9065" marT="906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9702">
                <a:tc>
                  <a:txBody>
                    <a:bodyPr/>
                    <a:lstStyle/>
                    <a:p>
                      <a:pPr algn="l" fontAlgn="t"/>
                      <a:r>
                        <a:rPr lang="en-US" sz="1400" u="none" strike="noStrike" dirty="0">
                          <a:effectLst/>
                        </a:rPr>
                        <a:t>•Construction</a:t>
                      </a:r>
                      <a:endParaRPr lang="en-US" sz="1400" b="0" i="0" u="none" strike="noStrike" dirty="0">
                        <a:solidFill>
                          <a:srgbClr val="000000"/>
                        </a:solidFill>
                        <a:effectLst/>
                        <a:latin typeface="Arial" panose="020B0604020202020204" pitchFamily="34" charset="0"/>
                      </a:endParaRPr>
                    </a:p>
                  </a:txBody>
                  <a:tcPr marL="81588" marR="9065" marT="906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u="none" strike="noStrike" dirty="0">
                          <a:effectLst/>
                        </a:rPr>
                        <a:t>Sealed-type with steel cover and reusable gasket</a:t>
                      </a:r>
                      <a:endParaRPr lang="en-US" sz="1400" b="0" i="0" u="none" strike="noStrike" dirty="0">
                        <a:solidFill>
                          <a:srgbClr val="000000"/>
                        </a:solidFill>
                        <a:effectLst/>
                        <a:latin typeface="Arial" panose="020B0604020202020204" pitchFamily="34" charset="0"/>
                      </a:endParaRPr>
                    </a:p>
                  </a:txBody>
                  <a:tcPr marL="81588" marR="9065" marT="906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u="none" strike="noStrike" dirty="0">
                          <a:effectLst/>
                        </a:rPr>
                        <a:t> </a:t>
                      </a:r>
                      <a:endParaRPr lang="en-US" sz="1400" b="0" i="0" u="none" strike="noStrike" dirty="0">
                        <a:solidFill>
                          <a:srgbClr val="000000"/>
                        </a:solidFill>
                        <a:effectLst/>
                        <a:latin typeface="Arial" panose="020B0604020202020204" pitchFamily="34" charset="0"/>
                      </a:endParaRPr>
                    </a:p>
                  </a:txBody>
                  <a:tcPr marL="81588" marR="9065" marT="906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8192">
                <a:tc>
                  <a:txBody>
                    <a:bodyPr/>
                    <a:lstStyle/>
                    <a:p>
                      <a:pPr algn="l" fontAlgn="t"/>
                      <a:r>
                        <a:rPr lang="en-US" sz="1400" u="none" strike="noStrike" dirty="0">
                          <a:effectLst/>
                        </a:rPr>
                        <a:t>•Cover grounding</a:t>
                      </a:r>
                      <a:endParaRPr lang="en-US" sz="1400" b="0" i="0" u="none" strike="noStrike" dirty="0">
                        <a:solidFill>
                          <a:srgbClr val="000000"/>
                        </a:solidFill>
                        <a:effectLst/>
                        <a:latin typeface="Arial" panose="020B0604020202020204" pitchFamily="34" charset="0"/>
                      </a:endParaRPr>
                    </a:p>
                  </a:txBody>
                  <a:tcPr marL="81588" marR="9065" marT="906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u="none" strike="noStrike" dirty="0">
                          <a:effectLst/>
                        </a:rPr>
                        <a:t>Copper ground strap connected to the tank body, sized for the short-circuit rating of the transformer</a:t>
                      </a:r>
                      <a:endParaRPr lang="en-US" sz="1400" b="0" i="0" u="none" strike="noStrike" dirty="0">
                        <a:solidFill>
                          <a:srgbClr val="000000"/>
                        </a:solidFill>
                        <a:effectLst/>
                        <a:latin typeface="Arial" panose="020B0604020202020204" pitchFamily="34" charset="0"/>
                      </a:endParaRPr>
                    </a:p>
                  </a:txBody>
                  <a:tcPr marL="81588" marR="9065" marT="906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u="none" strike="noStrike" dirty="0">
                          <a:effectLst/>
                        </a:rPr>
                        <a:t> </a:t>
                      </a:r>
                      <a:endParaRPr lang="en-US" sz="1400" b="0" i="0" u="none" strike="noStrike" dirty="0">
                        <a:solidFill>
                          <a:srgbClr val="000000"/>
                        </a:solidFill>
                        <a:effectLst/>
                        <a:latin typeface="Arial" panose="020B0604020202020204" pitchFamily="34" charset="0"/>
                      </a:endParaRPr>
                    </a:p>
                  </a:txBody>
                  <a:tcPr marL="81588" marR="9065" marT="906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9702">
                <a:tc>
                  <a:txBody>
                    <a:bodyPr/>
                    <a:lstStyle/>
                    <a:p>
                      <a:pPr algn="l" fontAlgn="ctr"/>
                      <a:r>
                        <a:rPr lang="en-US" sz="1400" u="none" strike="noStrike" dirty="0">
                          <a:effectLst/>
                        </a:rPr>
                        <a:t>•Grounding</a:t>
                      </a:r>
                      <a:endParaRPr lang="en-US" sz="1400" b="0" i="0" u="none" strike="noStrike" dirty="0">
                        <a:solidFill>
                          <a:srgbClr val="000000"/>
                        </a:solidFill>
                        <a:effectLst/>
                        <a:latin typeface="Arial" panose="020B0604020202020204" pitchFamily="34" charset="0"/>
                      </a:endParaRPr>
                    </a:p>
                  </a:txBody>
                  <a:tcPr marL="81588" marR="9065" marT="90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u="none" strike="noStrike" dirty="0">
                          <a:effectLst/>
                        </a:rPr>
                        <a:t> </a:t>
                      </a:r>
                      <a:endParaRPr lang="en-US" sz="1400" b="0" i="0" u="none" strike="noStrike" dirty="0">
                        <a:solidFill>
                          <a:srgbClr val="000000"/>
                        </a:solidFill>
                        <a:effectLst/>
                        <a:latin typeface="Arial" panose="020B0604020202020204" pitchFamily="34" charset="0"/>
                      </a:endParaRPr>
                    </a:p>
                  </a:txBody>
                  <a:tcPr marL="81588" marR="9065" marT="906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u="none" strike="noStrike" dirty="0">
                          <a:effectLst/>
                        </a:rPr>
                        <a:t> </a:t>
                      </a:r>
                      <a:endParaRPr lang="en-US" sz="1400" b="0" i="0" u="none" strike="noStrike" dirty="0">
                        <a:solidFill>
                          <a:srgbClr val="000000"/>
                        </a:solidFill>
                        <a:effectLst/>
                        <a:latin typeface="Arial" panose="020B0604020202020204" pitchFamily="34" charset="0"/>
                      </a:endParaRPr>
                    </a:p>
                  </a:txBody>
                  <a:tcPr marL="81588" marR="9065" marT="906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84843">
                <a:tc>
                  <a:txBody>
                    <a:bodyPr/>
                    <a:lstStyle/>
                    <a:p>
                      <a:pPr algn="l" fontAlgn="t"/>
                      <a:r>
                        <a:rPr lang="en-US" sz="1400" u="none" strike="noStrike" dirty="0">
                          <a:effectLst/>
                        </a:rPr>
                        <a:t>o  Tank grounding</a:t>
                      </a:r>
                      <a:endParaRPr lang="en-US" sz="1400" b="0" i="0" u="none" strike="noStrike" dirty="0">
                        <a:solidFill>
                          <a:srgbClr val="000000"/>
                        </a:solidFill>
                        <a:effectLst/>
                        <a:latin typeface="Arial" panose="020B0604020202020204" pitchFamily="34" charset="0"/>
                      </a:endParaRPr>
                    </a:p>
                  </a:txBody>
                  <a:tcPr marL="244763" marR="9065" marT="906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u="none" strike="noStrike" dirty="0">
                          <a:effectLst/>
                        </a:rPr>
                        <a:t>•Tinned copper alloy, eyebolt-type connector to accommodate 8 mm</a:t>
                      </a:r>
                      <a:r>
                        <a:rPr lang="en-US" sz="1400" u="none" strike="noStrike" baseline="30000" dirty="0">
                          <a:effectLst/>
                        </a:rPr>
                        <a:t>2</a:t>
                      </a:r>
                      <a:r>
                        <a:rPr lang="en-US" sz="1400" u="none" strike="noStrike" dirty="0">
                          <a:effectLst/>
                        </a:rPr>
                        <a:t> (AWG No. 8) to 30 mm</a:t>
                      </a:r>
                      <a:r>
                        <a:rPr lang="en-US" sz="1400" u="none" strike="noStrike" baseline="30000" dirty="0">
                          <a:effectLst/>
                        </a:rPr>
                        <a:t>2</a:t>
                      </a:r>
                      <a:r>
                        <a:rPr lang="en-US" sz="1400" u="none" strike="noStrike" dirty="0">
                          <a:effectLst/>
                        </a:rPr>
                        <a:t> (AWG No.2) stranded copper conductors</a:t>
                      </a:r>
                      <a:br>
                        <a:rPr lang="en-US" sz="1400" u="none" strike="noStrike" dirty="0">
                          <a:effectLst/>
                        </a:rPr>
                      </a:br>
                      <a:r>
                        <a:rPr lang="en-US" sz="1400" u="none" strike="noStrike" dirty="0">
                          <a:effectLst/>
                        </a:rPr>
                        <a:t>•Located near the base of the tank</a:t>
                      </a:r>
                      <a:endParaRPr lang="en-US" sz="1400" b="0" i="0" u="none" strike="noStrike" dirty="0">
                        <a:solidFill>
                          <a:srgbClr val="000000"/>
                        </a:solidFill>
                        <a:effectLst/>
                        <a:latin typeface="Arial" panose="020B0604020202020204" pitchFamily="34" charset="0"/>
                      </a:endParaRPr>
                    </a:p>
                  </a:txBody>
                  <a:tcPr marL="81588" marR="9065" marT="906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u="none" strike="noStrike" dirty="0">
                          <a:effectLst/>
                        </a:rPr>
                        <a:t>-</a:t>
                      </a:r>
                      <a:endParaRPr lang="en-US" sz="1400" b="0" i="0" u="none" strike="noStrike" dirty="0">
                        <a:solidFill>
                          <a:srgbClr val="000000"/>
                        </a:solidFill>
                        <a:effectLst/>
                        <a:latin typeface="Arial" panose="020B0604020202020204" pitchFamily="34" charset="0"/>
                      </a:endParaRPr>
                    </a:p>
                  </a:txBody>
                  <a:tcPr marL="81588" marR="9065" marT="906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66053">
                <a:tc>
                  <a:txBody>
                    <a:bodyPr/>
                    <a:lstStyle/>
                    <a:p>
                      <a:pPr algn="l" fontAlgn="t"/>
                      <a:r>
                        <a:rPr lang="en-US" sz="1400" u="none" strike="noStrike" dirty="0">
                          <a:effectLst/>
                        </a:rPr>
                        <a:t>o  HV neutral grounding (only for transformers rated 13200 Grd Y/7620V and 22 860GrdY/13 200V)</a:t>
                      </a:r>
                      <a:endParaRPr lang="en-US" sz="1400" b="0" i="0" u="none" strike="noStrike" dirty="0">
                        <a:solidFill>
                          <a:srgbClr val="000000"/>
                        </a:solidFill>
                        <a:effectLst/>
                        <a:latin typeface="Arial" panose="020B0604020202020204" pitchFamily="34" charset="0"/>
                      </a:endParaRPr>
                    </a:p>
                  </a:txBody>
                  <a:tcPr marL="244763" marR="9065" marT="906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u="none" strike="noStrike" dirty="0">
                          <a:effectLst/>
                        </a:rPr>
                        <a:t>•Tinned copper alloy, eyebolt-type connector to accommodate 8 mm</a:t>
                      </a:r>
                      <a:r>
                        <a:rPr lang="en-US" sz="1400" u="none" strike="noStrike" baseline="30000" dirty="0">
                          <a:effectLst/>
                        </a:rPr>
                        <a:t>2</a:t>
                      </a:r>
                      <a:r>
                        <a:rPr lang="en-US" sz="1400" u="none" strike="noStrike" dirty="0">
                          <a:effectLst/>
                        </a:rPr>
                        <a:t> (AWG No. 8) to 30 mm</a:t>
                      </a:r>
                      <a:r>
                        <a:rPr lang="en-US" sz="1400" u="none" strike="noStrike" baseline="30000" dirty="0">
                          <a:effectLst/>
                        </a:rPr>
                        <a:t>2</a:t>
                      </a:r>
                      <a:r>
                        <a:rPr lang="en-US" sz="1400" u="none" strike="noStrike" dirty="0">
                          <a:effectLst/>
                        </a:rPr>
                        <a:t> (AWG No.</a:t>
                      </a:r>
                      <a:br>
                        <a:rPr lang="en-US" sz="1400" u="none" strike="noStrike" dirty="0">
                          <a:effectLst/>
                        </a:rPr>
                      </a:br>
                      <a:r>
                        <a:rPr lang="en-US" sz="1400" u="none" strike="noStrike" dirty="0">
                          <a:effectLst/>
                        </a:rPr>
                        <a:t>2) stranded copper conductors</a:t>
                      </a:r>
                      <a:br>
                        <a:rPr lang="en-US" sz="1400" u="none" strike="noStrike" dirty="0">
                          <a:effectLst/>
                        </a:rPr>
                      </a:br>
                      <a:r>
                        <a:rPr lang="en-US" sz="1400" u="none" strike="noStrike" dirty="0">
                          <a:effectLst/>
                        </a:rPr>
                        <a:t>•Located near the HV neutral bushing</a:t>
                      </a:r>
                      <a:br>
                        <a:rPr lang="en-US" sz="1400" u="none" strike="noStrike" dirty="0">
                          <a:effectLst/>
                        </a:rPr>
                      </a:br>
                      <a:r>
                        <a:rPr lang="en-US" sz="1400" u="none" strike="noStrike" dirty="0">
                          <a:effectLst/>
                        </a:rPr>
                        <a:t>•Provided with removable copper ground strap</a:t>
                      </a:r>
                      <a:endParaRPr lang="en-US" sz="1400" b="0" i="0" u="none" strike="noStrike" dirty="0">
                        <a:solidFill>
                          <a:srgbClr val="000000"/>
                        </a:solidFill>
                        <a:effectLst/>
                        <a:latin typeface="Arial" panose="020B0604020202020204" pitchFamily="34" charset="0"/>
                      </a:endParaRPr>
                    </a:p>
                  </a:txBody>
                  <a:tcPr marL="81588" marR="9065" marT="906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u="none" strike="noStrike" dirty="0">
                          <a:effectLst/>
                        </a:rPr>
                        <a:t> </a:t>
                      </a:r>
                      <a:endParaRPr lang="en-US" sz="1400" b="0" i="0" u="none" strike="noStrike" dirty="0">
                        <a:solidFill>
                          <a:srgbClr val="000000"/>
                        </a:solidFill>
                        <a:effectLst/>
                        <a:latin typeface="Arial" panose="020B0604020202020204" pitchFamily="34" charset="0"/>
                      </a:endParaRPr>
                    </a:p>
                  </a:txBody>
                  <a:tcPr marL="81588" marR="9065" marT="906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9702">
                <a:tc>
                  <a:txBody>
                    <a:bodyPr/>
                    <a:lstStyle/>
                    <a:p>
                      <a:pPr algn="l" fontAlgn="ctr"/>
                      <a:r>
                        <a:rPr lang="en-US" sz="1400" u="none" strike="noStrike" dirty="0">
                          <a:effectLst/>
                        </a:rPr>
                        <a:t>•  Support lugs</a:t>
                      </a:r>
                      <a:endParaRPr lang="en-US" sz="1400" b="0" i="0" u="none" strike="noStrike" dirty="0">
                        <a:solidFill>
                          <a:srgbClr val="000000"/>
                        </a:solidFill>
                        <a:effectLst/>
                        <a:latin typeface="Arial" panose="020B0604020202020204" pitchFamily="34" charset="0"/>
                      </a:endParaRPr>
                    </a:p>
                  </a:txBody>
                  <a:tcPr marL="163175" marR="9065" marT="90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400" u="none" strike="noStrike" dirty="0">
                          <a:effectLst/>
                        </a:rPr>
                        <a:t>Per ANSI C57.12.20</a:t>
                      </a:r>
                      <a:endParaRPr lang="en-US" sz="1400" b="0" i="0" u="none" strike="noStrike" dirty="0">
                        <a:solidFill>
                          <a:srgbClr val="000000"/>
                        </a:solidFill>
                        <a:effectLst/>
                        <a:latin typeface="Arial" panose="020B0604020202020204" pitchFamily="34" charset="0"/>
                      </a:endParaRPr>
                    </a:p>
                  </a:txBody>
                  <a:tcPr marL="81588" marR="9065" marT="90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u="none" strike="noStrike" dirty="0">
                          <a:effectLst/>
                        </a:rPr>
                        <a:t> </a:t>
                      </a:r>
                      <a:endParaRPr lang="en-US" sz="1400" b="0" i="0" u="none" strike="noStrike" dirty="0">
                        <a:solidFill>
                          <a:srgbClr val="000000"/>
                        </a:solidFill>
                        <a:effectLst/>
                        <a:latin typeface="Arial" panose="020B0604020202020204" pitchFamily="34" charset="0"/>
                      </a:endParaRPr>
                    </a:p>
                  </a:txBody>
                  <a:tcPr marL="81588" marR="9065" marT="906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8192">
                <a:tc>
                  <a:txBody>
                    <a:bodyPr/>
                    <a:lstStyle/>
                    <a:p>
                      <a:pPr algn="l" fontAlgn="t"/>
                      <a:r>
                        <a:rPr lang="en-US" sz="1400" u="none" strike="noStrike" dirty="0">
                          <a:effectLst/>
                        </a:rPr>
                        <a:t>•  Lifting lugs</a:t>
                      </a:r>
                      <a:endParaRPr lang="en-US" sz="1400" b="0" i="0" u="none" strike="noStrike" dirty="0">
                        <a:solidFill>
                          <a:srgbClr val="000000"/>
                        </a:solidFill>
                        <a:effectLst/>
                        <a:latin typeface="Arial" panose="020B0604020202020204" pitchFamily="34" charset="0"/>
                      </a:endParaRPr>
                    </a:p>
                  </a:txBody>
                  <a:tcPr marL="163175" marR="9065" marT="906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u="none" strike="noStrike" dirty="0">
                          <a:effectLst/>
                        </a:rPr>
                        <a:t>•Permanently attached near the top of the tank</a:t>
                      </a:r>
                      <a:br>
                        <a:rPr lang="en-US" sz="1400" u="none" strike="noStrike" dirty="0">
                          <a:effectLst/>
                        </a:rPr>
                      </a:br>
                      <a:r>
                        <a:rPr lang="en-US" sz="1400" u="none" strike="noStrike" dirty="0">
                          <a:effectLst/>
                        </a:rPr>
                        <a:t>•Designed with safety factor of 5</a:t>
                      </a:r>
                      <a:endParaRPr lang="en-US" sz="1400" b="0" i="0" u="none" strike="noStrike" dirty="0">
                        <a:solidFill>
                          <a:srgbClr val="000000"/>
                        </a:solidFill>
                        <a:effectLst/>
                        <a:latin typeface="Arial" panose="020B0604020202020204" pitchFamily="34" charset="0"/>
                      </a:endParaRPr>
                    </a:p>
                  </a:txBody>
                  <a:tcPr marL="81588" marR="9065" marT="906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u="none" strike="noStrike" dirty="0">
                          <a:effectLst/>
                        </a:rPr>
                        <a:t> </a:t>
                      </a:r>
                      <a:endParaRPr lang="en-US" sz="1400" b="0" i="0" u="none" strike="noStrike" dirty="0">
                        <a:solidFill>
                          <a:srgbClr val="000000"/>
                        </a:solidFill>
                        <a:effectLst/>
                        <a:latin typeface="Arial" panose="020B0604020202020204" pitchFamily="34" charset="0"/>
                      </a:endParaRPr>
                    </a:p>
                  </a:txBody>
                  <a:tcPr marL="81588" marR="9065" marT="906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9702">
                <a:tc>
                  <a:txBody>
                    <a:bodyPr/>
                    <a:lstStyle/>
                    <a:p>
                      <a:pPr algn="l" fontAlgn="ctr"/>
                      <a:r>
                        <a:rPr lang="en-US" sz="1400" u="none" strike="noStrike" dirty="0">
                          <a:effectLst/>
                        </a:rPr>
                        <a:t>•  Core-coil lifting facility</a:t>
                      </a:r>
                      <a:endParaRPr lang="en-US" sz="1400" b="0" i="0" u="none" strike="noStrike" dirty="0">
                        <a:solidFill>
                          <a:srgbClr val="000000"/>
                        </a:solidFill>
                        <a:effectLst/>
                        <a:latin typeface="Arial" panose="020B0604020202020204" pitchFamily="34" charset="0"/>
                      </a:endParaRPr>
                    </a:p>
                  </a:txBody>
                  <a:tcPr marL="163175" marR="9065" marT="90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400" u="none" strike="noStrike" dirty="0">
                          <a:effectLst/>
                        </a:rPr>
                        <a:t>Shall be provided</a:t>
                      </a:r>
                      <a:endParaRPr lang="en-US" sz="1400" b="0" i="0" u="none" strike="noStrike" dirty="0">
                        <a:solidFill>
                          <a:srgbClr val="000000"/>
                        </a:solidFill>
                        <a:effectLst/>
                        <a:latin typeface="Arial" panose="020B0604020202020204" pitchFamily="34" charset="0"/>
                      </a:endParaRPr>
                    </a:p>
                  </a:txBody>
                  <a:tcPr marL="81588" marR="9065" marT="90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400" u="none" strike="noStrike" dirty="0">
                          <a:effectLst/>
                        </a:rPr>
                        <a:t>'</a:t>
                      </a:r>
                      <a:endParaRPr lang="en-US" sz="1400" b="0" i="0" u="none" strike="noStrike" dirty="0">
                        <a:solidFill>
                          <a:srgbClr val="000000"/>
                        </a:solidFill>
                        <a:effectLst/>
                        <a:latin typeface="Arial" panose="020B0604020202020204" pitchFamily="34" charset="0"/>
                      </a:endParaRPr>
                    </a:p>
                  </a:txBody>
                  <a:tcPr marL="81588" marR="9065" marT="90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9702">
                <a:tc>
                  <a:txBody>
                    <a:bodyPr/>
                    <a:lstStyle/>
                    <a:p>
                      <a:pPr algn="l" fontAlgn="t"/>
                      <a:r>
                        <a:rPr lang="en-US" sz="1400" u="none" strike="noStrike" dirty="0">
                          <a:effectLst/>
                        </a:rPr>
                        <a:t>•  Surge arrester mounting provision</a:t>
                      </a:r>
                      <a:endParaRPr lang="en-US" sz="1400" b="0" i="0" u="none" strike="noStrike" dirty="0">
                        <a:solidFill>
                          <a:srgbClr val="000000"/>
                        </a:solidFill>
                        <a:effectLst/>
                        <a:latin typeface="Arial" panose="020B0604020202020204" pitchFamily="34" charset="0"/>
                      </a:endParaRPr>
                    </a:p>
                  </a:txBody>
                  <a:tcPr marL="163175" marR="9065" marT="906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u="none" strike="noStrike" dirty="0">
                          <a:effectLst/>
                        </a:rPr>
                        <a:t>Shall be provided per DT Technical Specifications</a:t>
                      </a:r>
                      <a:endParaRPr lang="en-US" sz="1400" b="0" i="0" u="none" strike="noStrike" dirty="0">
                        <a:solidFill>
                          <a:srgbClr val="000000"/>
                        </a:solidFill>
                        <a:effectLst/>
                        <a:latin typeface="Arial" panose="020B0604020202020204" pitchFamily="34" charset="0"/>
                      </a:endParaRPr>
                    </a:p>
                  </a:txBody>
                  <a:tcPr marL="81588" marR="9065" marT="906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u="none" strike="noStrike" dirty="0">
                          <a:effectLst/>
                        </a:rPr>
                        <a:t> </a:t>
                      </a:r>
                      <a:endParaRPr lang="en-US" sz="1400" b="0" i="0" u="none" strike="noStrike" dirty="0">
                        <a:solidFill>
                          <a:srgbClr val="000000"/>
                        </a:solidFill>
                        <a:effectLst/>
                        <a:latin typeface="Arial" panose="020B0604020202020204" pitchFamily="34" charset="0"/>
                      </a:endParaRPr>
                    </a:p>
                  </a:txBody>
                  <a:tcPr marL="81588" marR="9065" marT="906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9702">
                <a:tc>
                  <a:txBody>
                    <a:bodyPr/>
                    <a:lstStyle/>
                    <a:p>
                      <a:pPr algn="l" fontAlgn="ctr"/>
                      <a:r>
                        <a:rPr lang="en-US" sz="1400" u="none" strike="noStrike" dirty="0">
                          <a:effectLst/>
                        </a:rPr>
                        <a:t>•  Correct oil level marking</a:t>
                      </a:r>
                      <a:endParaRPr lang="en-US" sz="1400" b="0" i="0" u="none" strike="noStrike" dirty="0">
                        <a:solidFill>
                          <a:srgbClr val="000000"/>
                        </a:solidFill>
                        <a:effectLst/>
                        <a:latin typeface="Arial" panose="020B0604020202020204" pitchFamily="34" charset="0"/>
                      </a:endParaRPr>
                    </a:p>
                  </a:txBody>
                  <a:tcPr marL="163175" marR="9065" marT="90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400" u="none" strike="noStrike" dirty="0">
                          <a:effectLst/>
                        </a:rPr>
                        <a:t>Shall be provided</a:t>
                      </a:r>
                      <a:endParaRPr lang="en-US" sz="1400" b="0" i="0" u="none" strike="noStrike" dirty="0">
                        <a:solidFill>
                          <a:srgbClr val="000000"/>
                        </a:solidFill>
                        <a:effectLst/>
                        <a:latin typeface="Arial" panose="020B0604020202020204" pitchFamily="34" charset="0"/>
                      </a:endParaRPr>
                    </a:p>
                  </a:txBody>
                  <a:tcPr marL="81588" marR="9065" marT="90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u="none" strike="noStrike" dirty="0">
                          <a:effectLst/>
                        </a:rPr>
                        <a:t> </a:t>
                      </a:r>
                      <a:endParaRPr lang="en-US" sz="1400" b="0" i="0" u="none" strike="noStrike" dirty="0">
                        <a:solidFill>
                          <a:srgbClr val="000000"/>
                        </a:solidFill>
                        <a:effectLst/>
                        <a:latin typeface="Arial" panose="020B0604020202020204" pitchFamily="34" charset="0"/>
                      </a:endParaRPr>
                    </a:p>
                  </a:txBody>
                  <a:tcPr marL="81588" marR="9065" marT="906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9702">
                <a:tc>
                  <a:txBody>
                    <a:bodyPr/>
                    <a:lstStyle/>
                    <a:p>
                      <a:pPr algn="l" fontAlgn="t"/>
                      <a:r>
                        <a:rPr lang="en-US" sz="1400" u="none" strike="noStrike" dirty="0">
                          <a:effectLst/>
                        </a:rPr>
                        <a:t>•  Tank color</a:t>
                      </a:r>
                      <a:endParaRPr lang="en-US" sz="1400" b="0" i="0" u="none" strike="noStrike" dirty="0">
                        <a:solidFill>
                          <a:srgbClr val="000000"/>
                        </a:solidFill>
                        <a:effectLst/>
                        <a:latin typeface="Arial" panose="020B0604020202020204" pitchFamily="34" charset="0"/>
                      </a:endParaRPr>
                    </a:p>
                  </a:txBody>
                  <a:tcPr marL="163175" marR="9065" marT="906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u="none" strike="noStrike" dirty="0">
                          <a:effectLst/>
                        </a:rPr>
                        <a:t>ANSI 70 Gray, Munsell Notation 5BG7.0/0.4</a:t>
                      </a:r>
                      <a:endParaRPr lang="en-US" sz="1400" b="0" i="0" u="none" strike="noStrike" dirty="0">
                        <a:solidFill>
                          <a:srgbClr val="000000"/>
                        </a:solidFill>
                        <a:effectLst/>
                        <a:latin typeface="Arial" panose="020B0604020202020204" pitchFamily="34" charset="0"/>
                      </a:endParaRPr>
                    </a:p>
                  </a:txBody>
                  <a:tcPr marL="81588" marR="9065" marT="906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u="none" strike="noStrike" dirty="0">
                          <a:effectLst/>
                        </a:rPr>
                        <a:t> </a:t>
                      </a:r>
                      <a:endParaRPr lang="en-US" sz="1400" b="0" i="0" u="none" strike="noStrike" dirty="0">
                        <a:solidFill>
                          <a:srgbClr val="000000"/>
                        </a:solidFill>
                        <a:effectLst/>
                        <a:latin typeface="Arial" panose="020B0604020202020204" pitchFamily="34" charset="0"/>
                      </a:endParaRPr>
                    </a:p>
                  </a:txBody>
                  <a:tcPr marL="81588" marR="9065" marT="906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252024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4023"/>
          </a:xfrm>
        </p:spPr>
        <p:txBody>
          <a:bodyPr>
            <a:normAutofit fontScale="90000"/>
          </a:bodyPr>
          <a:lstStyle/>
          <a:p>
            <a:pPr algn="ctr"/>
            <a:r>
              <a:rPr lang="en-US" sz="3600" b="1" dirty="0" smtClean="0"/>
              <a:t>Distribution Transformer Technical Information Sheet</a:t>
            </a:r>
            <a:endParaRPr lang="en-US" sz="3600" b="1" dirty="0"/>
          </a:p>
        </p:txBody>
      </p:sp>
      <p:graphicFrame>
        <p:nvGraphicFramePr>
          <p:cNvPr id="3" name="Table 2"/>
          <p:cNvGraphicFramePr>
            <a:graphicFrameLocks noGrp="1"/>
          </p:cNvGraphicFramePr>
          <p:nvPr>
            <p:extLst>
              <p:ext uri="{D42A27DB-BD31-4B8C-83A1-F6EECF244321}">
                <p14:modId xmlns:p14="http://schemas.microsoft.com/office/powerpoint/2010/main" val="3203417651"/>
              </p:ext>
            </p:extLst>
          </p:nvPr>
        </p:nvGraphicFramePr>
        <p:xfrm>
          <a:off x="838200" y="929148"/>
          <a:ext cx="10515600" cy="5706216"/>
        </p:xfrm>
        <a:graphic>
          <a:graphicData uri="http://schemas.openxmlformats.org/drawingml/2006/table">
            <a:tbl>
              <a:tblPr>
                <a:tableStyleId>{5C22544A-7EE6-4342-B048-85BDC9FD1C3A}</a:tableStyleId>
              </a:tblPr>
              <a:tblGrid>
                <a:gridCol w="3443514"/>
                <a:gridCol w="5631543"/>
                <a:gridCol w="1440543"/>
              </a:tblGrid>
              <a:tr h="259173">
                <a:tc>
                  <a:txBody>
                    <a:bodyPr/>
                    <a:lstStyle/>
                    <a:p>
                      <a:pPr algn="l" fontAlgn="ctr"/>
                      <a:r>
                        <a:rPr lang="en-US" sz="1800" b="1" u="none" strike="noStrike" dirty="0">
                          <a:effectLst/>
                        </a:rPr>
                        <a:t>Markings</a:t>
                      </a:r>
                      <a:endParaRPr lang="en-US" sz="1800" b="1" i="0" u="none" strike="noStrike" dirty="0">
                        <a:solidFill>
                          <a:srgbClr val="000000"/>
                        </a:solidFill>
                        <a:effectLst/>
                        <a:latin typeface="Arial" panose="020B0604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u="none" strike="noStrike" dirty="0">
                          <a:effectLst/>
                        </a:rPr>
                        <a:t> </a:t>
                      </a:r>
                      <a:r>
                        <a:rPr lang="en-US" sz="1800" b="1" u="none" strike="noStrike" dirty="0" smtClean="0">
                          <a:effectLst/>
                        </a:rPr>
                        <a:t>REQUIRED</a:t>
                      </a:r>
                      <a:endParaRPr lang="en-US" sz="1800" b="1"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dirty="0" smtClean="0">
                          <a:solidFill>
                            <a:schemeClr val="dk1"/>
                          </a:solidFill>
                          <a:effectLst/>
                          <a:latin typeface="+mn-lt"/>
                        </a:rPr>
                        <a:t>OFFERED</a:t>
                      </a:r>
                      <a:endParaRPr lang="en-US" sz="1800" b="1"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77518">
                <a:tc>
                  <a:txBody>
                    <a:bodyPr/>
                    <a:lstStyle/>
                    <a:p>
                      <a:pPr algn="l" fontAlgn="t"/>
                      <a:r>
                        <a:rPr lang="en-US" sz="1800" u="none" strike="noStrike" dirty="0">
                          <a:effectLst/>
                        </a:rPr>
                        <a:t>•  kVA marking</a:t>
                      </a:r>
                      <a:endParaRPr lang="en-US" sz="1800" b="0" i="0" u="none" strike="noStrike" dirty="0">
                        <a:solidFill>
                          <a:srgbClr val="000000"/>
                        </a:solidFill>
                        <a:effectLst/>
                        <a:latin typeface="Arial" panose="020B0604020202020204" pitchFamily="34" charset="0"/>
                      </a:endParaRPr>
                    </a:p>
                  </a:txBody>
                  <a:tcPr marL="171450"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800" u="none" strike="noStrike" dirty="0">
                          <a:effectLst/>
                        </a:rPr>
                        <a:t>Painted in black using 75 mm (3-inch) block letters and numerals, located below the low-voltage bushings</a:t>
                      </a:r>
                      <a:endParaRPr lang="en-US" sz="1800" b="0"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800" u="none" strike="noStrike" dirty="0">
                          <a:effectLst/>
                        </a:rPr>
                        <a:t> </a:t>
                      </a:r>
                      <a:endParaRPr lang="en-US" sz="1800" b="0"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8345">
                <a:tc>
                  <a:txBody>
                    <a:bodyPr/>
                    <a:lstStyle/>
                    <a:p>
                      <a:pPr algn="l" fontAlgn="t"/>
                      <a:r>
                        <a:rPr lang="en-US" sz="1800" u="none" strike="noStrike" dirty="0">
                          <a:effectLst/>
                        </a:rPr>
                        <a:t>•  Electric Cooperative Name</a:t>
                      </a:r>
                      <a:br>
                        <a:rPr lang="en-US" sz="1800" u="none" strike="noStrike" dirty="0">
                          <a:effectLst/>
                        </a:rPr>
                      </a:br>
                      <a:r>
                        <a:rPr lang="en-US" sz="1800" u="none" strike="noStrike" dirty="0">
                          <a:effectLst/>
                        </a:rPr>
                        <a:t>Marking (only when required)</a:t>
                      </a:r>
                      <a:endParaRPr lang="en-US" sz="1800" b="0" i="0" u="none" strike="noStrike" dirty="0">
                        <a:solidFill>
                          <a:srgbClr val="000000"/>
                        </a:solidFill>
                        <a:effectLst/>
                        <a:latin typeface="Arial" panose="020B0604020202020204" pitchFamily="34" charset="0"/>
                      </a:endParaRPr>
                    </a:p>
                  </a:txBody>
                  <a:tcPr marL="171450"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800" u="none" strike="noStrike" dirty="0">
                          <a:effectLst/>
                        </a:rPr>
                        <a:t>Embossed 75 mm (3-inch) block letters, located below the kVA marking</a:t>
                      </a:r>
                      <a:endParaRPr lang="en-US" sz="1800" b="0"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800" u="none" strike="noStrike" dirty="0">
                          <a:effectLst/>
                        </a:rPr>
                        <a:t> </a:t>
                      </a:r>
                      <a:endParaRPr lang="en-US" sz="1800" b="0"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77518">
                <a:tc>
                  <a:txBody>
                    <a:bodyPr/>
                    <a:lstStyle/>
                    <a:p>
                      <a:pPr algn="l" fontAlgn="t"/>
                      <a:r>
                        <a:rPr lang="en-US" sz="1800" u="none" strike="noStrike" dirty="0">
                          <a:effectLst/>
                        </a:rPr>
                        <a:t>•  Equipment Identification</a:t>
                      </a:r>
                      <a:br>
                        <a:rPr lang="en-US" sz="1800" u="none" strike="noStrike" dirty="0">
                          <a:effectLst/>
                        </a:rPr>
                      </a:br>
                      <a:r>
                        <a:rPr lang="en-US" sz="1800" u="none" strike="noStrike" dirty="0">
                          <a:effectLst/>
                        </a:rPr>
                        <a:t>Number (only when required)</a:t>
                      </a:r>
                      <a:endParaRPr lang="en-US" sz="1800" b="0" i="0" u="none" strike="noStrike" dirty="0">
                        <a:solidFill>
                          <a:srgbClr val="000000"/>
                        </a:solidFill>
                        <a:effectLst/>
                        <a:latin typeface="Arial" panose="020B0604020202020204" pitchFamily="34" charset="0"/>
                      </a:endParaRPr>
                    </a:p>
                  </a:txBody>
                  <a:tcPr marL="171450"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800" u="none" strike="noStrike" dirty="0">
                          <a:effectLst/>
                        </a:rPr>
                        <a:t>Painted in black using 50 mm (2-inch) block letters and numerals, located below the Electric Cooperative Name Marking</a:t>
                      </a:r>
                      <a:endParaRPr lang="en-US" sz="1800" b="0"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800" u="none" strike="noStrike" dirty="0">
                          <a:effectLst/>
                        </a:rPr>
                        <a:t> </a:t>
                      </a:r>
                      <a:endParaRPr lang="en-US" sz="1800" b="0"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9173">
                <a:tc>
                  <a:txBody>
                    <a:bodyPr/>
                    <a:lstStyle/>
                    <a:p>
                      <a:pPr algn="l" fontAlgn="ctr"/>
                      <a:r>
                        <a:rPr lang="en-US" sz="1800" u="none" strike="noStrike" dirty="0">
                          <a:effectLst/>
                        </a:rPr>
                        <a:t>Tap Changer</a:t>
                      </a:r>
                      <a:endParaRPr lang="en-US" sz="1800" b="1" i="0" u="none" strike="noStrike" dirty="0">
                        <a:solidFill>
                          <a:srgbClr val="000000"/>
                        </a:solidFill>
                        <a:effectLst/>
                        <a:latin typeface="Arial" panose="020B0604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800" u="none" strike="noStrike" dirty="0">
                          <a:effectLst/>
                        </a:rPr>
                        <a:t> </a:t>
                      </a:r>
                      <a:endParaRPr lang="en-US" sz="1800" b="0"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800" u="none" strike="noStrike" dirty="0">
                          <a:effectLst/>
                        </a:rPr>
                        <a:t> </a:t>
                      </a:r>
                      <a:endParaRPr lang="en-US" sz="1800" b="0"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8345">
                <a:tc>
                  <a:txBody>
                    <a:bodyPr/>
                    <a:lstStyle/>
                    <a:p>
                      <a:pPr algn="l" fontAlgn="t"/>
                      <a:r>
                        <a:rPr lang="en-US" sz="1800" u="none" strike="noStrike" dirty="0">
                          <a:effectLst/>
                        </a:rPr>
                        <a:t>•  Design</a:t>
                      </a:r>
                      <a:endParaRPr lang="en-US" sz="1800" b="0" i="0" u="none" strike="noStrike" dirty="0">
                        <a:solidFill>
                          <a:srgbClr val="000000"/>
                        </a:solidFill>
                        <a:effectLst/>
                        <a:latin typeface="Arial" panose="020B0604020202020204" pitchFamily="34" charset="0"/>
                      </a:endParaRPr>
                    </a:p>
                  </a:txBody>
                  <a:tcPr marL="171450"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800" u="none" strike="noStrike" dirty="0">
                          <a:effectLst/>
                        </a:rPr>
                        <a:t>Provided with an external operating handle mounted on the tank wall</a:t>
                      </a:r>
                      <a:endParaRPr lang="en-US" sz="1800" b="0"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800" u="none" strike="noStrike" dirty="0">
                          <a:effectLst/>
                        </a:rPr>
                        <a:t> </a:t>
                      </a:r>
                      <a:endParaRPr lang="en-US" sz="1800" b="0"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77518">
                <a:tc>
                  <a:txBody>
                    <a:bodyPr/>
                    <a:lstStyle/>
                    <a:p>
                      <a:pPr algn="l" fontAlgn="t"/>
                      <a:r>
                        <a:rPr lang="en-US" sz="1800" u="none" strike="noStrike" dirty="0">
                          <a:effectLst/>
                        </a:rPr>
                        <a:t>•  Operation</a:t>
                      </a:r>
                      <a:endParaRPr lang="en-US" sz="1800" b="0" i="0" u="none" strike="noStrike" dirty="0">
                        <a:solidFill>
                          <a:srgbClr val="000000"/>
                        </a:solidFill>
                        <a:effectLst/>
                        <a:latin typeface="Arial" panose="020B0604020202020204" pitchFamily="34" charset="0"/>
                      </a:endParaRPr>
                    </a:p>
                  </a:txBody>
                  <a:tcPr marL="171450"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800" u="none" strike="noStrike" dirty="0">
                          <a:effectLst/>
                        </a:rPr>
                        <a:t>•De-energized operation only</a:t>
                      </a:r>
                      <a:br>
                        <a:rPr lang="en-US" sz="1800" u="none" strike="noStrike" dirty="0">
                          <a:effectLst/>
                        </a:rPr>
                      </a:br>
                      <a:r>
                        <a:rPr lang="en-US" sz="1800" u="none" strike="noStrike" dirty="0">
                          <a:effectLst/>
                        </a:rPr>
                        <a:t>•Clockwise direction from the highest to the lowest tap position</a:t>
                      </a:r>
                      <a:endParaRPr lang="en-US" sz="1800" b="0"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800" u="none" strike="noStrike" dirty="0">
                          <a:effectLst/>
                        </a:rPr>
                        <a:t> </a:t>
                      </a:r>
                      <a:endParaRPr lang="en-US" sz="1800" b="0"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9173">
                <a:tc>
                  <a:txBody>
                    <a:bodyPr/>
                    <a:lstStyle/>
                    <a:p>
                      <a:pPr algn="l" fontAlgn="ctr"/>
                      <a:r>
                        <a:rPr lang="en-US" sz="1800" u="none" strike="noStrike" dirty="0">
                          <a:effectLst/>
                        </a:rPr>
                        <a:t>•  Markings</a:t>
                      </a:r>
                      <a:endParaRPr lang="en-US" sz="1800" b="0" i="0" u="none" strike="noStrike" dirty="0">
                        <a:solidFill>
                          <a:srgbClr val="000000"/>
                        </a:solidFill>
                        <a:effectLst/>
                        <a:latin typeface="Arial" panose="020B0604020202020204" pitchFamily="34" charset="0"/>
                      </a:endParaRPr>
                    </a:p>
                  </a:txBody>
                  <a:tcPr marL="17145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800" u="none" strike="noStrike" dirty="0">
                          <a:effectLst/>
                        </a:rPr>
                        <a:t> </a:t>
                      </a:r>
                      <a:endParaRPr lang="en-US" sz="1800" b="0"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800" u="none" strike="noStrike" dirty="0">
                          <a:effectLst/>
                        </a:rPr>
                        <a:t> </a:t>
                      </a:r>
                      <a:endParaRPr lang="en-US" sz="1800" b="0"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5863">
                <a:tc>
                  <a:txBody>
                    <a:bodyPr/>
                    <a:lstStyle/>
                    <a:p>
                      <a:pPr algn="l" fontAlgn="t"/>
                      <a:r>
                        <a:rPr lang="en-US" sz="1800" u="none" strike="noStrike" dirty="0">
                          <a:effectLst/>
                        </a:rPr>
                        <a:t>o  Tap positions and Caution sign</a:t>
                      </a:r>
                      <a:endParaRPr lang="en-US" sz="1800" b="0" i="0" u="none" strike="noStrike" dirty="0">
                        <a:solidFill>
                          <a:srgbClr val="000000"/>
                        </a:solidFill>
                        <a:effectLst/>
                        <a:latin typeface="Arial" panose="020B0604020202020204" pitchFamily="34" charset="0"/>
                      </a:endParaRPr>
                    </a:p>
                  </a:txBody>
                  <a:tcPr marL="25717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800" u="none" strike="noStrike" dirty="0">
                          <a:effectLst/>
                        </a:rPr>
                        <a:t>•Tap positions marked with reflectorized, non-weathering decals at least 25 mm (1.0 inch) high, with numeral "1" assigned to the highest tap</a:t>
                      </a:r>
                      <a:br>
                        <a:rPr lang="en-US" sz="1800" u="none" strike="noStrike" dirty="0">
                          <a:effectLst/>
                        </a:rPr>
                      </a:br>
                      <a:r>
                        <a:rPr lang="en-US" sz="1800" u="none" strike="noStrike" dirty="0">
                          <a:effectLst/>
                        </a:rPr>
                        <a:t>•Caution marking: Do Not Operate When Energized</a:t>
                      </a:r>
                      <a:endParaRPr lang="en-US" sz="1800" b="0"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800" u="none" strike="noStrike" dirty="0">
                          <a:effectLst/>
                        </a:rPr>
                        <a:t> </a:t>
                      </a:r>
                      <a:endParaRPr lang="en-US" sz="1800" b="0"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808374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250687" y="-1"/>
            <a:ext cx="5247854" cy="6791341"/>
          </a:xfrm>
          <a:prstGeom prst="rect">
            <a:avLst/>
          </a:prstGeom>
        </p:spPr>
      </p:pic>
    </p:spTree>
    <p:extLst>
      <p:ext uri="{BB962C8B-B14F-4D97-AF65-F5344CB8AC3E}">
        <p14:creationId xmlns:p14="http://schemas.microsoft.com/office/powerpoint/2010/main" val="33304808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4023"/>
          </a:xfrm>
        </p:spPr>
        <p:txBody>
          <a:bodyPr>
            <a:normAutofit fontScale="90000"/>
          </a:bodyPr>
          <a:lstStyle/>
          <a:p>
            <a:pPr algn="ctr"/>
            <a:r>
              <a:rPr lang="en-US" sz="3600" b="1" dirty="0" smtClean="0"/>
              <a:t>Distribution Transformer Technical Information Sheet</a:t>
            </a:r>
            <a:endParaRPr lang="en-US" sz="3600" b="1" dirty="0"/>
          </a:p>
        </p:txBody>
      </p:sp>
      <p:graphicFrame>
        <p:nvGraphicFramePr>
          <p:cNvPr id="3" name="Table 2"/>
          <p:cNvGraphicFramePr>
            <a:graphicFrameLocks noGrp="1"/>
          </p:cNvGraphicFramePr>
          <p:nvPr>
            <p:extLst>
              <p:ext uri="{D42A27DB-BD31-4B8C-83A1-F6EECF244321}">
                <p14:modId xmlns:p14="http://schemas.microsoft.com/office/powerpoint/2010/main" val="1139656784"/>
              </p:ext>
            </p:extLst>
          </p:nvPr>
        </p:nvGraphicFramePr>
        <p:xfrm>
          <a:off x="725713" y="929148"/>
          <a:ext cx="10628087" cy="5616518"/>
        </p:xfrm>
        <a:graphic>
          <a:graphicData uri="http://schemas.openxmlformats.org/drawingml/2006/table">
            <a:tbl>
              <a:tblPr>
                <a:tableStyleId>{5C22544A-7EE6-4342-B048-85BDC9FD1C3A}</a:tableStyleId>
              </a:tblPr>
              <a:tblGrid>
                <a:gridCol w="2239314"/>
                <a:gridCol w="7367668"/>
                <a:gridCol w="1021105"/>
              </a:tblGrid>
              <a:tr h="122060">
                <a:tc>
                  <a:txBody>
                    <a:bodyPr/>
                    <a:lstStyle/>
                    <a:p>
                      <a:pPr algn="l" fontAlgn="ctr"/>
                      <a:r>
                        <a:rPr lang="en-US" sz="1800" u="none" strike="noStrike" dirty="0">
                          <a:effectLst/>
                        </a:rPr>
                        <a:t>Pressure Relief Valve</a:t>
                      </a:r>
                      <a:endParaRPr lang="en-US" sz="1800" b="1" i="0" u="none" strike="noStrike" dirty="0">
                        <a:solidFill>
                          <a:srgbClr val="000000"/>
                        </a:solidFill>
                        <a:effectLst/>
                        <a:latin typeface="Arial" panose="020B0604020202020204" pitchFamily="34" charset="0"/>
                      </a:endParaRPr>
                    </a:p>
                  </a:txBody>
                  <a:tcPr marL="49572" marR="5508" marT="55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u="none" strike="noStrike" dirty="0">
                          <a:effectLst/>
                        </a:rPr>
                        <a:t> </a:t>
                      </a:r>
                      <a:r>
                        <a:rPr lang="en-US" sz="1800" b="1" u="none" strike="noStrike" dirty="0" smtClean="0">
                          <a:effectLst/>
                        </a:rPr>
                        <a:t>REQUIRED</a:t>
                      </a:r>
                      <a:endParaRPr lang="en-US" sz="1800" b="1"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dirty="0" smtClean="0">
                          <a:solidFill>
                            <a:schemeClr val="dk1"/>
                          </a:solidFill>
                          <a:effectLst/>
                          <a:latin typeface="+mn-lt"/>
                        </a:rPr>
                        <a:t>OFFERED</a:t>
                      </a:r>
                      <a:endParaRPr lang="en-US" sz="1800" b="1"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07341">
                <a:tc>
                  <a:txBody>
                    <a:bodyPr/>
                    <a:lstStyle/>
                    <a:p>
                      <a:pPr algn="l" fontAlgn="t"/>
                      <a:r>
                        <a:rPr lang="en-US" sz="1800" u="none" strike="noStrike" dirty="0">
                          <a:effectLst/>
                        </a:rPr>
                        <a:t>•  Design</a:t>
                      </a:r>
                      <a:endParaRPr lang="en-US" sz="1800" b="0" i="0" u="none" strike="noStrike" dirty="0">
                        <a:solidFill>
                          <a:srgbClr val="000000"/>
                        </a:solidFill>
                        <a:effectLst/>
                        <a:latin typeface="Arial" panose="020B0604020202020204" pitchFamily="34" charset="0"/>
                      </a:endParaRPr>
                    </a:p>
                  </a:txBody>
                  <a:tcPr marL="99144" marR="5508" marT="550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800" u="none" strike="noStrike" dirty="0">
                          <a:effectLst/>
                        </a:rPr>
                        <a:t>•Provided with a pull ring for manually reducing pressure to atmospheric level using a standard hot-stick.</a:t>
                      </a:r>
                      <a:br>
                        <a:rPr lang="en-US" sz="1800" u="none" strike="noStrike" dirty="0">
                          <a:effectLst/>
                        </a:rPr>
                      </a:br>
                      <a:r>
                        <a:rPr lang="en-US" sz="1800" u="none" strike="noStrike" dirty="0">
                          <a:effectLst/>
                        </a:rPr>
                        <a:t>•It shall be capable of withstanding a static pull force of 11.34 kg (25 pounds) for one minute without permanent deformation.</a:t>
                      </a:r>
                      <a:endParaRPr lang="en-US" sz="1800" b="0" i="0" u="none" strike="noStrike" dirty="0">
                        <a:solidFill>
                          <a:srgbClr val="000000"/>
                        </a:solidFill>
                        <a:effectLst/>
                        <a:latin typeface="Arial" panose="020B0604020202020204" pitchFamily="34" charset="0"/>
                      </a:endParaRPr>
                    </a:p>
                  </a:txBody>
                  <a:tcPr marL="49572" marR="5508" marT="550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800" u="none" strike="noStrike" dirty="0">
                          <a:effectLst/>
                        </a:rPr>
                        <a:t> </a:t>
                      </a:r>
                      <a:endParaRPr lang="en-US" sz="1800" b="0" i="0" u="none" strike="noStrike" dirty="0">
                        <a:solidFill>
                          <a:srgbClr val="000000"/>
                        </a:solidFill>
                        <a:effectLst/>
                        <a:latin typeface="Arial" panose="020B0604020202020204" pitchFamily="34" charset="0"/>
                      </a:endParaRPr>
                    </a:p>
                  </a:txBody>
                  <a:tcPr marL="49572" marR="5508" marT="550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70161">
                <a:tc>
                  <a:txBody>
                    <a:bodyPr/>
                    <a:lstStyle/>
                    <a:p>
                      <a:pPr algn="l" fontAlgn="t"/>
                      <a:r>
                        <a:rPr lang="en-US" sz="1800" u="none" strike="noStrike" dirty="0">
                          <a:effectLst/>
                        </a:rPr>
                        <a:t>•  Venting and Characteristics</a:t>
                      </a:r>
                      <a:endParaRPr lang="en-US" sz="1800" b="0" i="0" u="none" strike="noStrike" dirty="0">
                        <a:solidFill>
                          <a:srgbClr val="000000"/>
                        </a:solidFill>
                        <a:effectLst/>
                        <a:latin typeface="Arial" panose="020B0604020202020204" pitchFamily="34" charset="0"/>
                      </a:endParaRPr>
                    </a:p>
                  </a:txBody>
                  <a:tcPr marL="99144" marR="5508" marT="550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800" u="none" strike="noStrike" dirty="0">
                          <a:effectLst/>
                        </a:rPr>
                        <a:t>•Venting pressure = 69 kPa (10 psig) ± 13 kPa (gauge) (2 psig)</a:t>
                      </a:r>
                      <a:br>
                        <a:rPr lang="en-US" sz="1800" u="none" strike="noStrike" dirty="0">
                          <a:effectLst/>
                        </a:rPr>
                      </a:br>
                      <a:r>
                        <a:rPr lang="en-US" sz="1800" u="none" strike="noStrike" dirty="0">
                          <a:effectLst/>
                        </a:rPr>
                        <a:t>•Resealing pressure = 42 kPa (gauge) (6 psig) minimum</a:t>
                      </a:r>
                      <a:br>
                        <a:rPr lang="en-US" sz="1800" u="none" strike="noStrike" dirty="0">
                          <a:effectLst/>
                        </a:rPr>
                      </a:br>
                      <a:r>
                        <a:rPr lang="en-US" sz="1800" u="none" strike="noStrike" dirty="0">
                          <a:effectLst/>
                        </a:rPr>
                        <a:t>•Zero leakage from reseal pressure to -56 kPa (gauge) (8 psig)</a:t>
                      </a:r>
                      <a:br>
                        <a:rPr lang="en-US" sz="1800" u="none" strike="noStrike" dirty="0">
                          <a:effectLst/>
                        </a:rPr>
                      </a:br>
                      <a:r>
                        <a:rPr lang="en-US" sz="1800" u="none" strike="noStrike" dirty="0">
                          <a:effectLst/>
                        </a:rPr>
                        <a:t>•Flow at 103 kPa (gauge) (15 psig) = 16.5 L/s (35 SCFM) minimum, corrected for air pressure of 101 kPa (14.7 psi) (absolute) and air temperature of 21°C</a:t>
                      </a:r>
                      <a:endParaRPr lang="en-US" sz="1800" b="0" i="0" u="none" strike="noStrike" dirty="0">
                        <a:solidFill>
                          <a:srgbClr val="000000"/>
                        </a:solidFill>
                        <a:effectLst/>
                        <a:latin typeface="Arial" panose="020B0604020202020204" pitchFamily="34" charset="0"/>
                      </a:endParaRPr>
                    </a:p>
                  </a:txBody>
                  <a:tcPr marL="49572" marR="5508" marT="550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800" u="none" strike="noStrike" dirty="0">
                          <a:effectLst/>
                        </a:rPr>
                        <a:t> </a:t>
                      </a:r>
                      <a:endParaRPr lang="en-US" sz="1800" b="0" i="0" u="none" strike="noStrike" dirty="0">
                        <a:solidFill>
                          <a:srgbClr val="000000"/>
                        </a:solidFill>
                        <a:effectLst/>
                        <a:latin typeface="Arial" panose="020B0604020202020204" pitchFamily="34" charset="0"/>
                      </a:endParaRPr>
                    </a:p>
                  </a:txBody>
                  <a:tcPr marL="49572" marR="5508" marT="550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43122">
                <a:tc>
                  <a:txBody>
                    <a:bodyPr/>
                    <a:lstStyle/>
                    <a:p>
                      <a:pPr algn="l" fontAlgn="t"/>
                      <a:r>
                        <a:rPr lang="en-US" sz="1800" u="none" strike="noStrike" dirty="0">
                          <a:effectLst/>
                        </a:rPr>
                        <a:t>Enclosure Integrity</a:t>
                      </a:r>
                      <a:endParaRPr lang="en-US" sz="1800" b="0" i="0" u="none" strike="noStrike" dirty="0">
                        <a:solidFill>
                          <a:srgbClr val="000000"/>
                        </a:solidFill>
                        <a:effectLst/>
                        <a:latin typeface="Arial" panose="020B0604020202020204" pitchFamily="34" charset="0"/>
                      </a:endParaRPr>
                    </a:p>
                  </a:txBody>
                  <a:tcPr marL="49572" marR="5508" marT="550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800" u="none" strike="noStrike" dirty="0">
                          <a:effectLst/>
                        </a:rPr>
                        <a:t>•Completely assembled transformer enclosure shall be of sufficient strength to withstand an internal pressure of 49 kPa (gauge) (7 psig) without permanent distortion</a:t>
                      </a:r>
                      <a:br>
                        <a:rPr lang="en-US" sz="1800" u="none" strike="noStrike" dirty="0">
                          <a:effectLst/>
                        </a:rPr>
                      </a:br>
                      <a:r>
                        <a:rPr lang="en-US" sz="1800" u="none" strike="noStrike" dirty="0">
                          <a:effectLst/>
                        </a:rPr>
                        <a:t>•Can withstand an internal pressure of 138 kPa (gauge) (20 psig) without rupturing or displacing components (excluding the cover gasket and gasket oil leaks) of the transformer</a:t>
                      </a:r>
                      <a:endParaRPr lang="en-US" sz="1800" b="0" i="0" u="none" strike="noStrike" dirty="0">
                        <a:solidFill>
                          <a:srgbClr val="000000"/>
                        </a:solidFill>
                        <a:effectLst/>
                        <a:latin typeface="Arial" panose="020B0604020202020204" pitchFamily="34" charset="0"/>
                      </a:endParaRPr>
                    </a:p>
                  </a:txBody>
                  <a:tcPr marL="49572" marR="5508" marT="550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800" u="none" strike="noStrike" dirty="0">
                          <a:effectLst/>
                        </a:rPr>
                        <a:t> </a:t>
                      </a:r>
                      <a:endParaRPr lang="en-US" sz="1800" b="0" i="0" u="none" strike="noStrike" dirty="0">
                        <a:solidFill>
                          <a:srgbClr val="000000"/>
                        </a:solidFill>
                        <a:effectLst/>
                        <a:latin typeface="Arial" panose="020B0604020202020204" pitchFamily="34" charset="0"/>
                      </a:endParaRPr>
                    </a:p>
                  </a:txBody>
                  <a:tcPr marL="49572" marR="5508" marT="550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7185">
                <a:tc>
                  <a:txBody>
                    <a:bodyPr/>
                    <a:lstStyle/>
                    <a:p>
                      <a:pPr algn="l" fontAlgn="t"/>
                      <a:r>
                        <a:rPr lang="en-US" sz="1800" u="none" strike="noStrike" dirty="0">
                          <a:effectLst/>
                        </a:rPr>
                        <a:t>Insulating Liquid</a:t>
                      </a:r>
                      <a:endParaRPr lang="en-US" sz="1800" b="0" i="0" u="none" strike="noStrike" dirty="0">
                        <a:solidFill>
                          <a:srgbClr val="000000"/>
                        </a:solidFill>
                        <a:effectLst/>
                        <a:latin typeface="Arial" panose="020B0604020202020204" pitchFamily="34" charset="0"/>
                      </a:endParaRPr>
                    </a:p>
                  </a:txBody>
                  <a:tcPr marL="49572" marR="5508" marT="550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800" u="none" strike="noStrike" dirty="0">
                          <a:effectLst/>
                        </a:rPr>
                        <a:t>Unused mineral oil meeting the requirements of the latest revision of ASTM D3487</a:t>
                      </a:r>
                      <a:endParaRPr lang="en-US" sz="1800" b="0" i="0" u="none" strike="noStrike" dirty="0">
                        <a:solidFill>
                          <a:srgbClr val="000000"/>
                        </a:solidFill>
                        <a:effectLst/>
                        <a:latin typeface="Arial" panose="020B0604020202020204" pitchFamily="34" charset="0"/>
                      </a:endParaRPr>
                    </a:p>
                  </a:txBody>
                  <a:tcPr marL="49572" marR="5508" marT="550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800" u="none" strike="noStrike" dirty="0">
                          <a:effectLst/>
                        </a:rPr>
                        <a:t> </a:t>
                      </a:r>
                      <a:endParaRPr lang="en-US" sz="1800" b="0" i="0" u="none" strike="noStrike" dirty="0">
                        <a:solidFill>
                          <a:srgbClr val="000000"/>
                        </a:solidFill>
                        <a:effectLst/>
                        <a:latin typeface="Arial" panose="020B0604020202020204" pitchFamily="34" charset="0"/>
                      </a:endParaRPr>
                    </a:p>
                  </a:txBody>
                  <a:tcPr marL="49572" marR="5508" marT="550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3671">
                <a:tc>
                  <a:txBody>
                    <a:bodyPr/>
                    <a:lstStyle/>
                    <a:p>
                      <a:pPr algn="l" fontAlgn="t"/>
                      <a:r>
                        <a:rPr lang="en-US" sz="1800" u="none" strike="noStrike" dirty="0">
                          <a:effectLst/>
                        </a:rPr>
                        <a:t>Hardware (bolts, nuts and washers°</a:t>
                      </a:r>
                      <a:endParaRPr lang="en-US" sz="1800" b="0" i="0" u="none" strike="noStrike" dirty="0">
                        <a:solidFill>
                          <a:srgbClr val="000000"/>
                        </a:solidFill>
                        <a:effectLst/>
                        <a:latin typeface="Arial" panose="020B0604020202020204" pitchFamily="34" charset="0"/>
                      </a:endParaRPr>
                    </a:p>
                  </a:txBody>
                  <a:tcPr marL="49572" marR="5508" marT="550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800" u="none" strike="noStrike" dirty="0">
                          <a:effectLst/>
                        </a:rPr>
                        <a:t>•All energized hardware shall be made of tinned copper alloy material.</a:t>
                      </a:r>
                      <a:br>
                        <a:rPr lang="en-US" sz="1800" u="none" strike="noStrike" dirty="0">
                          <a:effectLst/>
                        </a:rPr>
                      </a:br>
                      <a:r>
                        <a:rPr lang="en-US" sz="1800" u="none" strike="noStrike" dirty="0">
                          <a:effectLst/>
                        </a:rPr>
                        <a:t>•All other hardware shall be hot-dip galvanized.</a:t>
                      </a:r>
                      <a:endParaRPr lang="en-US" sz="1800" b="0" i="0" u="none" strike="noStrike" dirty="0">
                        <a:solidFill>
                          <a:srgbClr val="000000"/>
                        </a:solidFill>
                        <a:effectLst/>
                        <a:latin typeface="Arial" panose="020B0604020202020204" pitchFamily="34" charset="0"/>
                      </a:endParaRPr>
                    </a:p>
                  </a:txBody>
                  <a:tcPr marL="49572" marR="5508" marT="550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800" u="none" strike="noStrike" dirty="0">
                          <a:effectLst/>
                        </a:rPr>
                        <a:t> </a:t>
                      </a:r>
                      <a:endParaRPr lang="en-US" sz="1800" b="0" i="0" u="none" strike="noStrike" dirty="0">
                        <a:solidFill>
                          <a:srgbClr val="000000"/>
                        </a:solidFill>
                        <a:effectLst/>
                        <a:latin typeface="Arial" panose="020B0604020202020204" pitchFamily="34" charset="0"/>
                      </a:endParaRPr>
                    </a:p>
                  </a:txBody>
                  <a:tcPr marL="49572" marR="5508" marT="550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55340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4023"/>
          </a:xfrm>
        </p:spPr>
        <p:txBody>
          <a:bodyPr>
            <a:normAutofit fontScale="90000"/>
          </a:bodyPr>
          <a:lstStyle/>
          <a:p>
            <a:pPr algn="ctr"/>
            <a:r>
              <a:rPr lang="en-US" sz="3600" b="1" dirty="0" smtClean="0"/>
              <a:t>Distribution Transformer Technical Information Sheet</a:t>
            </a:r>
            <a:endParaRPr lang="en-US" sz="3600" b="1" dirty="0"/>
          </a:p>
        </p:txBody>
      </p:sp>
      <p:graphicFrame>
        <p:nvGraphicFramePr>
          <p:cNvPr id="3" name="Table 2"/>
          <p:cNvGraphicFramePr>
            <a:graphicFrameLocks noGrp="1"/>
          </p:cNvGraphicFramePr>
          <p:nvPr>
            <p:extLst>
              <p:ext uri="{D42A27DB-BD31-4B8C-83A1-F6EECF244321}">
                <p14:modId xmlns:p14="http://schemas.microsoft.com/office/powerpoint/2010/main" val="1701396640"/>
              </p:ext>
            </p:extLst>
          </p:nvPr>
        </p:nvGraphicFramePr>
        <p:xfrm>
          <a:off x="838200" y="1070883"/>
          <a:ext cx="10515600" cy="5068659"/>
        </p:xfrm>
        <a:graphic>
          <a:graphicData uri="http://schemas.openxmlformats.org/drawingml/2006/table">
            <a:tbl>
              <a:tblPr>
                <a:tableStyleId>{5C22544A-7EE6-4342-B048-85BDC9FD1C3A}</a:tableStyleId>
              </a:tblPr>
              <a:tblGrid>
                <a:gridCol w="2868421"/>
                <a:gridCol w="5861511"/>
                <a:gridCol w="1785668"/>
              </a:tblGrid>
              <a:tr h="428717">
                <a:tc>
                  <a:txBody>
                    <a:bodyPr/>
                    <a:lstStyle/>
                    <a:p>
                      <a:pPr algn="l" fontAlgn="ctr"/>
                      <a:r>
                        <a:rPr lang="en-US" sz="2000" u="none" strike="noStrike" dirty="0">
                          <a:effectLst/>
                        </a:rPr>
                        <a:t>Nameplate</a:t>
                      </a:r>
                      <a:endParaRPr lang="en-US" sz="2000" b="1" i="0" u="none" strike="noStrike" dirty="0">
                        <a:solidFill>
                          <a:srgbClr val="000000"/>
                        </a:solidFill>
                        <a:effectLst/>
                        <a:latin typeface="Arial" panose="020B0604020202020204" pitchFamily="34" charset="0"/>
                      </a:endParaRPr>
                    </a:p>
                  </a:txBody>
                  <a:tcPr marL="49572" marR="5508" marT="55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2000" b="1" u="none" strike="noStrike" dirty="0">
                          <a:effectLst/>
                        </a:rPr>
                        <a:t> </a:t>
                      </a:r>
                      <a:r>
                        <a:rPr lang="en-US" sz="2000" b="1" u="none" strike="noStrike" dirty="0" smtClean="0">
                          <a:effectLst/>
                        </a:rPr>
                        <a:t>REQUIRED</a:t>
                      </a:r>
                      <a:endParaRPr lang="en-US" sz="2000" b="1" i="0" u="none" strike="noStrike" dirty="0">
                        <a:solidFill>
                          <a:srgbClr val="000000"/>
                        </a:solidFill>
                        <a:effectLst/>
                        <a:latin typeface="Arial" panose="020B0604020202020204" pitchFamily="34" charset="0"/>
                      </a:endParaRPr>
                    </a:p>
                  </a:txBody>
                  <a:tcPr marL="49572" marR="5508" marT="550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2000" b="1" u="none" strike="noStrike" dirty="0" smtClean="0">
                          <a:effectLst/>
                        </a:rPr>
                        <a:t>OFFERED</a:t>
                      </a:r>
                      <a:endParaRPr lang="en-US" sz="2000" b="1" i="0" u="none" strike="noStrike" dirty="0">
                        <a:solidFill>
                          <a:srgbClr val="000000"/>
                        </a:solidFill>
                        <a:effectLst/>
                        <a:latin typeface="Arial" panose="020B0604020202020204" pitchFamily="34" charset="0"/>
                      </a:endParaRPr>
                    </a:p>
                  </a:txBody>
                  <a:tcPr marL="49572" marR="5508" marT="550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8717">
                <a:tc>
                  <a:txBody>
                    <a:bodyPr/>
                    <a:lstStyle/>
                    <a:p>
                      <a:pPr algn="l" fontAlgn="ctr"/>
                      <a:r>
                        <a:rPr lang="en-US" sz="2000" u="none" strike="noStrike" dirty="0">
                          <a:effectLst/>
                        </a:rPr>
                        <a:t>•  Material</a:t>
                      </a:r>
                      <a:endParaRPr lang="en-US" sz="2000" b="0" i="0" u="none" strike="noStrike" dirty="0">
                        <a:solidFill>
                          <a:srgbClr val="000000"/>
                        </a:solidFill>
                        <a:effectLst/>
                        <a:latin typeface="Arial" panose="020B0604020202020204" pitchFamily="34" charset="0"/>
                      </a:endParaRPr>
                    </a:p>
                  </a:txBody>
                  <a:tcPr marL="99144" marR="5508" marT="55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2000" u="none" strike="noStrike" dirty="0">
                          <a:effectLst/>
                        </a:rPr>
                        <a:t> </a:t>
                      </a:r>
                      <a:r>
                        <a:rPr lang="en-US" sz="2000" u="none" strike="noStrike" dirty="0" smtClean="0">
                          <a:effectLst/>
                        </a:rPr>
                        <a:t>Stainless</a:t>
                      </a:r>
                      <a:r>
                        <a:rPr lang="en-US" sz="2000" u="none" strike="noStrike" baseline="0" dirty="0" smtClean="0">
                          <a:effectLst/>
                        </a:rPr>
                        <a:t> Steel</a:t>
                      </a:r>
                      <a:endParaRPr lang="en-US" sz="2000" b="0" i="0" u="none" strike="noStrike" dirty="0">
                        <a:solidFill>
                          <a:srgbClr val="000000"/>
                        </a:solidFill>
                        <a:effectLst/>
                        <a:latin typeface="Arial" panose="020B0604020202020204" pitchFamily="34" charset="0"/>
                      </a:endParaRPr>
                    </a:p>
                  </a:txBody>
                  <a:tcPr marL="49572" marR="5508" marT="550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u="none" strike="noStrike" dirty="0">
                          <a:effectLst/>
                        </a:rPr>
                        <a:t> </a:t>
                      </a:r>
                      <a:endParaRPr lang="en-US" sz="2000" b="0" i="0" u="none" strike="noStrike" dirty="0">
                        <a:solidFill>
                          <a:srgbClr val="000000"/>
                        </a:solidFill>
                        <a:effectLst/>
                        <a:latin typeface="Arial" panose="020B0604020202020204" pitchFamily="34" charset="0"/>
                      </a:endParaRPr>
                    </a:p>
                  </a:txBody>
                  <a:tcPr marL="49572" marR="5508" marT="55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11225">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2000" u="none" strike="noStrike" dirty="0">
                          <a:effectLst/>
                        </a:rPr>
                        <a:t> </a:t>
                      </a:r>
                      <a:r>
                        <a:rPr lang="en-US" sz="2000" u="none" strike="noStrike" dirty="0" smtClean="0">
                          <a:effectLst/>
                        </a:rPr>
                        <a:t>•  Information</a:t>
                      </a:r>
                      <a:endParaRPr lang="en-US" sz="2000" b="0" i="0" u="none" strike="noStrike" dirty="0" smtClean="0">
                        <a:solidFill>
                          <a:srgbClr val="000000"/>
                        </a:solidFill>
                        <a:effectLst/>
                        <a:latin typeface="Arial" panose="020B0604020202020204" pitchFamily="34" charset="0"/>
                      </a:endParaRPr>
                    </a:p>
                    <a:p>
                      <a:pPr algn="l" fontAlgn="t"/>
                      <a:endParaRPr lang="en-US" sz="2000" b="0" i="0" u="none" strike="noStrike" dirty="0">
                        <a:solidFill>
                          <a:srgbClr val="000000"/>
                        </a:solidFill>
                        <a:effectLst/>
                        <a:latin typeface="Arial" panose="020B0604020202020204" pitchFamily="34" charset="0"/>
                      </a:endParaRPr>
                    </a:p>
                  </a:txBody>
                  <a:tcPr marL="49572" marR="5508" marT="550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2000" u="none" strike="noStrike" dirty="0">
                          <a:effectLst/>
                        </a:rPr>
                        <a:t>•Percent impedance</a:t>
                      </a:r>
                      <a:br>
                        <a:rPr lang="en-US" sz="2000" u="none" strike="noStrike" dirty="0">
                          <a:effectLst/>
                        </a:rPr>
                      </a:br>
                      <a:r>
                        <a:rPr lang="en-US" sz="2000" u="none" strike="noStrike" dirty="0">
                          <a:effectLst/>
                        </a:rPr>
                        <a:t>•BIL</a:t>
                      </a:r>
                      <a:br>
                        <a:rPr lang="en-US" sz="2000" u="none" strike="noStrike" dirty="0">
                          <a:effectLst/>
                        </a:rPr>
                      </a:br>
                      <a:r>
                        <a:rPr lang="en-US" sz="2000" u="none" strike="noStrike" dirty="0">
                          <a:effectLst/>
                        </a:rPr>
                        <a:t>•Total weight, kg</a:t>
                      </a:r>
                      <a:br>
                        <a:rPr lang="en-US" sz="2000" u="none" strike="noStrike" dirty="0">
                          <a:effectLst/>
                        </a:rPr>
                      </a:br>
                      <a:r>
                        <a:rPr lang="en-US" sz="2000" u="none" strike="noStrike" dirty="0">
                          <a:effectLst/>
                        </a:rPr>
                        <a:t>•Connection diagram</a:t>
                      </a:r>
                      <a:br>
                        <a:rPr lang="en-US" sz="2000" u="none" strike="noStrike" dirty="0">
                          <a:effectLst/>
                        </a:rPr>
                      </a:br>
                      <a:r>
                        <a:rPr lang="en-US" sz="2000" u="none" strike="noStrike" dirty="0">
                          <a:effectLst/>
                        </a:rPr>
                        <a:t>•Name of manufacturer</a:t>
                      </a:r>
                      <a:br>
                        <a:rPr lang="en-US" sz="2000" u="none" strike="noStrike" dirty="0">
                          <a:effectLst/>
                        </a:rPr>
                      </a:br>
                      <a:r>
                        <a:rPr lang="en-US" sz="2000" u="none" strike="noStrike" dirty="0">
                          <a:effectLst/>
                        </a:rPr>
                        <a:t>•Installation and operating instructions reference</a:t>
                      </a:r>
                      <a:br>
                        <a:rPr lang="en-US" sz="2000" u="none" strike="noStrike" dirty="0">
                          <a:effectLst/>
                        </a:rPr>
                      </a:br>
                      <a:r>
                        <a:rPr lang="en-US" sz="2000" u="none" strike="noStrike" dirty="0">
                          <a:effectLst/>
                        </a:rPr>
                        <a:t>•The word 'Transformer'</a:t>
                      </a:r>
                      <a:br>
                        <a:rPr lang="en-US" sz="2000" u="none" strike="noStrike" dirty="0">
                          <a:effectLst/>
                        </a:rPr>
                      </a:br>
                      <a:r>
                        <a:rPr lang="en-US" sz="2000" u="none" strike="noStrike" dirty="0">
                          <a:effectLst/>
                        </a:rPr>
                        <a:t>•Type of insulating liquid (generic name)</a:t>
                      </a:r>
                      <a:br>
                        <a:rPr lang="en-US" sz="2000" u="none" strike="noStrike" dirty="0">
                          <a:effectLst/>
                        </a:rPr>
                      </a:br>
                      <a:r>
                        <a:rPr lang="en-US" sz="2000" u="none" strike="noStrike" dirty="0">
                          <a:effectLst/>
                        </a:rPr>
                        <a:t>•Conductor material for each winding</a:t>
                      </a:r>
                      <a:br>
                        <a:rPr lang="en-US" sz="2000" u="none" strike="noStrike" dirty="0">
                          <a:effectLst/>
                        </a:rPr>
                      </a:br>
                      <a:r>
                        <a:rPr lang="en-US" sz="2000" u="none" strike="noStrike" dirty="0">
                          <a:effectLst/>
                        </a:rPr>
                        <a:t>•Equipment identification number</a:t>
                      </a:r>
                      <a:endParaRPr lang="en-US" sz="2000" b="0" i="0" u="none" strike="noStrike" dirty="0">
                        <a:solidFill>
                          <a:srgbClr val="000000"/>
                        </a:solidFill>
                        <a:effectLst/>
                        <a:latin typeface="Arial" panose="020B0604020202020204" pitchFamily="34" charset="0"/>
                      </a:endParaRPr>
                    </a:p>
                  </a:txBody>
                  <a:tcPr marL="49572" marR="5508" marT="550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u="none" strike="noStrike" dirty="0">
                          <a:effectLst/>
                        </a:rPr>
                        <a:t> </a:t>
                      </a:r>
                      <a:endParaRPr lang="en-US" sz="2000" b="0" i="0" u="none" strike="noStrike" dirty="0">
                        <a:solidFill>
                          <a:srgbClr val="000000"/>
                        </a:solidFill>
                        <a:effectLst/>
                        <a:latin typeface="Arial" panose="020B0604020202020204" pitchFamily="34" charset="0"/>
                      </a:endParaRPr>
                    </a:p>
                  </a:txBody>
                  <a:tcPr marL="49572" marR="5508" marT="550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824269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4023"/>
          </a:xfrm>
        </p:spPr>
        <p:txBody>
          <a:bodyPr>
            <a:normAutofit fontScale="90000"/>
          </a:bodyPr>
          <a:lstStyle/>
          <a:p>
            <a:pPr algn="ctr"/>
            <a:r>
              <a:rPr lang="en-US" sz="3600" b="1" dirty="0" smtClean="0"/>
              <a:t>Distribution Transformer Technical Information Sheet</a:t>
            </a:r>
            <a:endParaRPr lang="en-US" sz="3600" b="1" dirty="0"/>
          </a:p>
        </p:txBody>
      </p:sp>
      <p:graphicFrame>
        <p:nvGraphicFramePr>
          <p:cNvPr id="3" name="Table 2"/>
          <p:cNvGraphicFramePr>
            <a:graphicFrameLocks noGrp="1"/>
          </p:cNvGraphicFramePr>
          <p:nvPr>
            <p:extLst>
              <p:ext uri="{D42A27DB-BD31-4B8C-83A1-F6EECF244321}">
                <p14:modId xmlns:p14="http://schemas.microsoft.com/office/powerpoint/2010/main" val="710693867"/>
              </p:ext>
            </p:extLst>
          </p:nvPr>
        </p:nvGraphicFramePr>
        <p:xfrm>
          <a:off x="1377950" y="929148"/>
          <a:ext cx="9739993" cy="5370053"/>
        </p:xfrm>
        <a:graphic>
          <a:graphicData uri="http://schemas.openxmlformats.org/drawingml/2006/table">
            <a:tbl>
              <a:tblPr>
                <a:tableStyleId>{5C22544A-7EE6-4342-B048-85BDC9FD1C3A}</a:tableStyleId>
              </a:tblPr>
              <a:tblGrid>
                <a:gridCol w="2598964"/>
                <a:gridCol w="5487068"/>
                <a:gridCol w="1653961"/>
              </a:tblGrid>
              <a:tr h="325978">
                <a:tc>
                  <a:txBody>
                    <a:bodyPr/>
                    <a:lstStyle/>
                    <a:p>
                      <a:pPr algn="l" fontAlgn="ctr"/>
                      <a:r>
                        <a:rPr lang="en-US" sz="2000" u="none" strike="noStrike" dirty="0">
                          <a:effectLst/>
                        </a:rPr>
                        <a:t>Tests</a:t>
                      </a:r>
                      <a:endParaRPr lang="en-US" sz="2000" b="1" i="0" u="none" strike="noStrike" dirty="0">
                        <a:solidFill>
                          <a:srgbClr val="000000"/>
                        </a:solidFill>
                        <a:effectLst/>
                        <a:latin typeface="Arial" panose="020B0604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u="none" strike="noStrike" dirty="0">
                          <a:effectLst/>
                        </a:rPr>
                        <a:t> </a:t>
                      </a:r>
                      <a:r>
                        <a:rPr lang="en-US" sz="1800" b="1" u="none" strike="noStrike" dirty="0" smtClean="0">
                          <a:effectLst/>
                        </a:rPr>
                        <a:t>REQUIRED</a:t>
                      </a:r>
                      <a:endParaRPr lang="en-US" sz="1800" b="1"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1" i="0" u="none" strike="noStrike" dirty="0" smtClean="0">
                          <a:solidFill>
                            <a:schemeClr val="dk1"/>
                          </a:solidFill>
                          <a:effectLst/>
                          <a:latin typeface="+mn-lt"/>
                        </a:rPr>
                        <a:t>OFFERED</a:t>
                      </a:r>
                      <a:endParaRPr lang="en-US" sz="1800" b="1"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49483">
                <a:tc>
                  <a:txBody>
                    <a:bodyPr/>
                    <a:lstStyle/>
                    <a:p>
                      <a:pPr algn="l" fontAlgn="t"/>
                      <a:r>
                        <a:rPr lang="en-US" sz="2000" u="none" strike="noStrike" dirty="0">
                          <a:effectLst/>
                        </a:rPr>
                        <a:t>Routine tests</a:t>
                      </a:r>
                      <a:endParaRPr lang="en-US" sz="2000" b="0"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2000" u="none" strike="noStrike" dirty="0">
                          <a:effectLst/>
                        </a:rPr>
                        <a:t>•Winding resistance measurement tests</a:t>
                      </a:r>
                      <a:br>
                        <a:rPr lang="en-US" sz="2000" u="none" strike="noStrike" dirty="0">
                          <a:effectLst/>
                        </a:rPr>
                      </a:br>
                      <a:r>
                        <a:rPr lang="en-US" sz="2000" u="none" strike="noStrike" dirty="0">
                          <a:effectLst/>
                        </a:rPr>
                        <a:t>•Ratio Test</a:t>
                      </a:r>
                      <a:br>
                        <a:rPr lang="en-US" sz="2000" u="none" strike="noStrike" dirty="0">
                          <a:effectLst/>
                        </a:rPr>
                      </a:br>
                      <a:r>
                        <a:rPr lang="en-US" sz="2000" u="none" strike="noStrike" dirty="0">
                          <a:effectLst/>
                        </a:rPr>
                        <a:t>•Polarity Test and Phase Relation</a:t>
                      </a:r>
                      <a:br>
                        <a:rPr lang="en-US" sz="2000" u="none" strike="noStrike" dirty="0">
                          <a:effectLst/>
                        </a:rPr>
                      </a:br>
                      <a:r>
                        <a:rPr lang="en-US" sz="2000" u="none" strike="noStrike" dirty="0">
                          <a:effectLst/>
                        </a:rPr>
                        <a:t>•No-load Losses and Excitation Current at rated voltage and frequency</a:t>
                      </a:r>
                      <a:br>
                        <a:rPr lang="en-US" sz="2000" u="none" strike="noStrike" dirty="0">
                          <a:effectLst/>
                        </a:rPr>
                      </a:br>
                      <a:r>
                        <a:rPr lang="en-US" sz="2000" u="none" strike="noStrike" dirty="0">
                          <a:effectLst/>
                        </a:rPr>
                        <a:t>•Impedance Voltage and Load Loss Measurement</a:t>
                      </a:r>
                      <a:br>
                        <a:rPr lang="en-US" sz="2000" u="none" strike="noStrike" dirty="0">
                          <a:effectLst/>
                        </a:rPr>
                      </a:br>
                      <a:r>
                        <a:rPr lang="en-US" sz="2000" u="none" strike="noStrike" dirty="0">
                          <a:effectLst/>
                        </a:rPr>
                        <a:t>•Induced Potential Test (Low- frequency Dielectric Test)</a:t>
                      </a:r>
                      <a:br>
                        <a:rPr lang="en-US" sz="2000" u="none" strike="noStrike" dirty="0">
                          <a:effectLst/>
                        </a:rPr>
                      </a:br>
                      <a:r>
                        <a:rPr lang="en-US" sz="2000" u="none" strike="noStrike" dirty="0">
                          <a:effectLst/>
                        </a:rPr>
                        <a:t>•Dielectric Test of Insulating Oil</a:t>
                      </a:r>
                      <a:br>
                        <a:rPr lang="en-US" sz="2000" u="none" strike="noStrike" dirty="0">
                          <a:effectLst/>
                        </a:rPr>
                      </a:br>
                      <a:r>
                        <a:rPr lang="en-US" sz="2000" u="none" strike="noStrike" dirty="0">
                          <a:effectLst/>
                        </a:rPr>
                        <a:t>•Mechanical (Leak Test)</a:t>
                      </a:r>
                      <a:endParaRPr lang="en-US" sz="2000" b="0"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u="none" strike="noStrike" dirty="0">
                          <a:effectLst/>
                        </a:rPr>
                        <a:t> </a:t>
                      </a:r>
                      <a:endParaRPr lang="en-US" sz="2000" b="0" i="0" u="none" strike="noStrike" dirty="0">
                        <a:solidFill>
                          <a:srgbClr val="000000"/>
                        </a:solidFill>
                        <a:effectLst/>
                        <a:latin typeface="Arial" panose="020B0604020202020204" pitchFamily="34" charset="0"/>
                      </a:endParaRPr>
                    </a:p>
                  </a:txBody>
                  <a:tcPr marL="857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94592">
                <a:tc>
                  <a:txBody>
                    <a:bodyPr/>
                    <a:lstStyle/>
                    <a:p>
                      <a:pPr algn="l" fontAlgn="t"/>
                      <a:r>
                        <a:rPr lang="en-US" sz="2000" u="none" strike="noStrike" dirty="0">
                          <a:effectLst/>
                        </a:rPr>
                        <a:t>Design (or Type) tests</a:t>
                      </a:r>
                      <a:endParaRPr lang="en-US" sz="2000" b="0"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2000" u="none" strike="noStrike" dirty="0">
                          <a:effectLst/>
                        </a:rPr>
                        <a:t>Certified test reports to be submitted:</a:t>
                      </a:r>
                      <a:br>
                        <a:rPr lang="en-US" sz="2000" u="none" strike="noStrike" dirty="0">
                          <a:effectLst/>
                        </a:rPr>
                      </a:br>
                      <a:r>
                        <a:rPr lang="en-US" sz="2000" u="none" strike="noStrike" dirty="0">
                          <a:effectLst/>
                        </a:rPr>
                        <a:t>•Temperature Rise</a:t>
                      </a:r>
                      <a:br>
                        <a:rPr lang="en-US" sz="2000" u="none" strike="noStrike" dirty="0">
                          <a:effectLst/>
                        </a:rPr>
                      </a:br>
                      <a:r>
                        <a:rPr lang="en-US" sz="2000" u="none" strike="noStrike" dirty="0">
                          <a:effectLst/>
                        </a:rPr>
                        <a:t>•Lightning Impulse</a:t>
                      </a:r>
                      <a:br>
                        <a:rPr lang="en-US" sz="2000" u="none" strike="noStrike" dirty="0">
                          <a:effectLst/>
                        </a:rPr>
                      </a:br>
                      <a:r>
                        <a:rPr lang="en-US" sz="2000" u="none" strike="noStrike" dirty="0">
                          <a:effectLst/>
                        </a:rPr>
                        <a:t>•Insulation Power Factor</a:t>
                      </a:r>
                      <a:br>
                        <a:rPr lang="en-US" sz="2000" u="none" strike="noStrike" dirty="0">
                          <a:effectLst/>
                        </a:rPr>
                      </a:br>
                      <a:r>
                        <a:rPr lang="en-US" sz="2000" u="none" strike="noStrike" dirty="0">
                          <a:effectLst/>
                        </a:rPr>
                        <a:t>•Insulation Resistance</a:t>
                      </a:r>
                      <a:br>
                        <a:rPr lang="en-US" sz="2000" u="none" strike="noStrike" dirty="0">
                          <a:effectLst/>
                        </a:rPr>
                      </a:br>
                      <a:r>
                        <a:rPr lang="en-US" sz="2000" u="none" strike="noStrike" dirty="0">
                          <a:effectLst/>
                        </a:rPr>
                        <a:t>•Short-Circuit Capability</a:t>
                      </a:r>
                      <a:endParaRPr lang="en-US" sz="2000" b="0"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u="none" strike="noStrike" dirty="0">
                          <a:effectLst/>
                        </a:rPr>
                        <a:t> </a:t>
                      </a:r>
                      <a:endParaRPr lang="en-US" sz="2000" b="0" i="0" u="none" strike="noStrike" dirty="0">
                        <a:solidFill>
                          <a:srgbClr val="000000"/>
                        </a:solidFill>
                        <a:effectLst/>
                        <a:latin typeface="Arial" panose="020B0604020202020204" pitchFamily="34" charset="0"/>
                      </a:endParaRPr>
                    </a:p>
                  </a:txBody>
                  <a:tcPr marL="857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412561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9549800"/>
              </p:ext>
            </p:extLst>
          </p:nvPr>
        </p:nvGraphicFramePr>
        <p:xfrm>
          <a:off x="852714" y="635453"/>
          <a:ext cx="10515600" cy="4686935"/>
        </p:xfrm>
        <a:graphic>
          <a:graphicData uri="http://schemas.openxmlformats.org/drawingml/2006/table">
            <a:tbl>
              <a:tblPr firstRow="1" bandRow="1">
                <a:tableStyleId>{5C22544A-7EE6-4342-B048-85BDC9FD1C3A}</a:tableStyleId>
              </a:tblPr>
              <a:tblGrid>
                <a:gridCol w="5257800"/>
                <a:gridCol w="5257800"/>
              </a:tblGrid>
              <a:tr h="1120775">
                <a:tc gridSpan="2">
                  <a:txBody>
                    <a:bodyPr/>
                    <a:lstStyle/>
                    <a:p>
                      <a:pPr algn="ctr">
                        <a:lnSpc>
                          <a:spcPct val="200000"/>
                        </a:lnSpc>
                      </a:pPr>
                      <a:r>
                        <a:rPr lang="en-US" sz="3200" dirty="0" smtClean="0"/>
                        <a:t>Nameplate Information</a:t>
                      </a: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dirty="0" smtClean="0"/>
                    </a:p>
                  </a:txBody>
                  <a:tcPr/>
                </a:tc>
              </a:tr>
              <a:tr h="370840">
                <a:tc>
                  <a:txBody>
                    <a:bodyPr/>
                    <a:lstStyle/>
                    <a:p>
                      <a:r>
                        <a:rPr lang="en-US" sz="2000" dirty="0" smtClean="0"/>
                        <a:t>Serial Number</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BIL</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000" dirty="0" smtClean="0"/>
                        <a:t>Class</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Total</a:t>
                      </a:r>
                      <a:r>
                        <a:rPr lang="en-US" sz="2000" baseline="0" dirty="0" smtClean="0"/>
                        <a:t> weight, kg</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000" dirty="0" smtClean="0"/>
                        <a:t>Number of phases</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Connection diagram</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000" dirty="0" smtClean="0"/>
                        <a:t>Frequency</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Name</a:t>
                      </a:r>
                      <a:r>
                        <a:rPr lang="en-US" sz="2000" baseline="0" dirty="0" smtClean="0"/>
                        <a:t> of manufacturer</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000" dirty="0" smtClean="0"/>
                        <a:t>Voltage rating</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Installation and operating instruction reference</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000" dirty="0" smtClean="0"/>
                        <a:t>kVA rating</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The word</a:t>
                      </a:r>
                      <a:r>
                        <a:rPr lang="en-US" sz="2000" baseline="0" dirty="0" smtClean="0"/>
                        <a:t> “Transformer”</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000" dirty="0" smtClean="0"/>
                        <a:t>Temperature rise, oC</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Type of insulating liquid</a:t>
                      </a:r>
                      <a:r>
                        <a:rPr lang="en-US" sz="2000" baseline="0" dirty="0" smtClean="0"/>
                        <a:t> (generic name)</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000" dirty="0" smtClean="0"/>
                        <a:t>Polarity</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Conductor material for each winding</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000" dirty="0" smtClean="0"/>
                        <a:t>Percent Impedance</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Equipment identification number</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768515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4023"/>
          </a:xfrm>
        </p:spPr>
        <p:txBody>
          <a:bodyPr>
            <a:normAutofit fontScale="90000"/>
          </a:bodyPr>
          <a:lstStyle/>
          <a:p>
            <a:pPr algn="ctr"/>
            <a:r>
              <a:rPr lang="en-US" sz="3100" dirty="0" smtClean="0"/>
              <a:t>Table 5. </a:t>
            </a:r>
            <a:r>
              <a:rPr lang="en-US" sz="3600" b="1" dirty="0" smtClean="0"/>
              <a:t>Transformer Maximum Losses</a:t>
            </a:r>
            <a:endParaRPr lang="en-US" sz="3600" b="1" dirty="0"/>
          </a:p>
        </p:txBody>
      </p:sp>
      <p:graphicFrame>
        <p:nvGraphicFramePr>
          <p:cNvPr id="3" name="Table 2"/>
          <p:cNvGraphicFramePr>
            <a:graphicFrameLocks noGrp="1"/>
          </p:cNvGraphicFramePr>
          <p:nvPr>
            <p:extLst>
              <p:ext uri="{D42A27DB-BD31-4B8C-83A1-F6EECF244321}">
                <p14:modId xmlns:p14="http://schemas.microsoft.com/office/powerpoint/2010/main" val="3123567553"/>
              </p:ext>
            </p:extLst>
          </p:nvPr>
        </p:nvGraphicFramePr>
        <p:xfrm>
          <a:off x="838199" y="1059542"/>
          <a:ext cx="10700658" cy="5678521"/>
        </p:xfrm>
        <a:graphic>
          <a:graphicData uri="http://schemas.openxmlformats.org/drawingml/2006/table">
            <a:tbl>
              <a:tblPr firstRow="1" bandRow="1">
                <a:tableStyleId>{5C22544A-7EE6-4342-B048-85BDC9FD1C3A}</a:tableStyleId>
              </a:tblPr>
              <a:tblGrid>
                <a:gridCol w="1188962"/>
                <a:gridCol w="1188962"/>
                <a:gridCol w="1188962"/>
                <a:gridCol w="1188962"/>
                <a:gridCol w="1188962"/>
                <a:gridCol w="1188962"/>
                <a:gridCol w="1188962"/>
                <a:gridCol w="1188962"/>
                <a:gridCol w="1188962"/>
              </a:tblGrid>
              <a:tr h="345260">
                <a:tc rowSpan="3">
                  <a:txBody>
                    <a:bodyPr/>
                    <a:lstStyle/>
                    <a:p>
                      <a:pPr algn="ctr"/>
                      <a:r>
                        <a:rPr lang="en-US" dirty="0" smtClean="0"/>
                        <a:t>Rating</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r>
                        <a:rPr lang="en-US" dirty="0" smtClean="0"/>
                        <a:t>Silicon</a:t>
                      </a:r>
                      <a:r>
                        <a:rPr lang="en-US" baseline="0" dirty="0" smtClean="0"/>
                        <a:t> Steel Core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4">
                  <a:txBody>
                    <a:bodyPr/>
                    <a:lstStyle/>
                    <a:p>
                      <a:pPr algn="ctr"/>
                      <a:r>
                        <a:rPr lang="en-US" dirty="0" smtClean="0"/>
                        <a:t>Amorphous Metal Core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45260">
                <a:tc vMerge="1">
                  <a:txBody>
                    <a:bodyPr/>
                    <a:lstStyle/>
                    <a:p>
                      <a:endParaRPr lang="en-US" dirty="0"/>
                    </a:p>
                  </a:txBody>
                  <a:tcPr/>
                </a:tc>
                <a:tc rowSpan="2">
                  <a:txBody>
                    <a:bodyPr/>
                    <a:lstStyle/>
                    <a:p>
                      <a:pPr algn="ctr"/>
                      <a:r>
                        <a:rPr lang="en-US" dirty="0" smtClean="0"/>
                        <a:t>No Load Losses,</a:t>
                      </a:r>
                    </a:p>
                    <a:p>
                      <a:pPr algn="ctr"/>
                      <a:r>
                        <a:rPr lang="en-US" dirty="0" smtClean="0"/>
                        <a:t>Watts</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US" dirty="0" smtClean="0"/>
                        <a:t>Load Losses,</a:t>
                      </a:r>
                      <a:r>
                        <a:rPr lang="en-US" baseline="0" dirty="0" smtClean="0"/>
                        <a:t> Watts</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dirty="0" smtClean="0"/>
                        <a:t>Total Losses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rowSpan="2">
                  <a:txBody>
                    <a:bodyPr/>
                    <a:lstStyle/>
                    <a:p>
                      <a:pPr algn="ctr"/>
                      <a:r>
                        <a:rPr lang="en-US" dirty="0" smtClean="0"/>
                        <a:t>No Load</a:t>
                      </a:r>
                      <a:r>
                        <a:rPr lang="en-US" baseline="0" dirty="0" smtClean="0"/>
                        <a:t> Losses, Watts</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US" dirty="0" smtClean="0"/>
                        <a:t>Load Losses , Watts</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dirty="0" smtClean="0"/>
                        <a:t>Total Losses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r>
              <a:tr h="863149">
                <a:tc vMerge="1">
                  <a:txBody>
                    <a:bodyPr/>
                    <a:lstStyle/>
                    <a:p>
                      <a:endParaRPr lang="en-US" dirty="0"/>
                    </a:p>
                  </a:txBody>
                  <a:tcPr/>
                </a:tc>
                <a:tc vMerge="1">
                  <a:txBody>
                    <a:bodyPr/>
                    <a:lstStyle/>
                    <a:p>
                      <a:endParaRPr lang="en-US" dirty="0"/>
                    </a:p>
                  </a:txBody>
                  <a:tcPr/>
                </a:tc>
                <a:tc vMerge="1">
                  <a:txBody>
                    <a:bodyPr/>
                    <a:lstStyle/>
                    <a:p>
                      <a:endParaRPr lang="en-US" dirty="0"/>
                    </a:p>
                  </a:txBody>
                  <a:tcPr/>
                </a:tc>
                <a:tc>
                  <a:txBody>
                    <a:bodyPr/>
                    <a:lstStyle/>
                    <a:p>
                      <a:pPr algn="ctr"/>
                      <a:r>
                        <a:rPr lang="en-US" dirty="0" smtClean="0"/>
                        <a:t>Watts</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 of</a:t>
                      </a:r>
                      <a:r>
                        <a:rPr lang="en-US" baseline="0" dirty="0" smtClean="0"/>
                        <a:t> Rated kVA</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p>
                  </a:txBody>
                  <a:tcPr/>
                </a:tc>
                <a:tc vMerge="1">
                  <a:txBody>
                    <a:bodyPr/>
                    <a:lstStyle/>
                    <a:p>
                      <a:endParaRPr lang="en-US" dirty="0"/>
                    </a:p>
                  </a:txBody>
                  <a:tcPr/>
                </a:tc>
                <a:tc>
                  <a:txBody>
                    <a:bodyPr/>
                    <a:lstStyle/>
                    <a:p>
                      <a:pPr algn="ctr"/>
                      <a:r>
                        <a:rPr lang="en-US" dirty="0" smtClean="0"/>
                        <a:t>Watts</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 of Rated kVA</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0321">
                <a:tc>
                  <a:txBody>
                    <a:bodyPr/>
                    <a:lstStyle/>
                    <a:p>
                      <a:pPr marL="0" marR="170180" algn="ctr" fontAlgn="base">
                        <a:lnSpc>
                          <a:spcPts val="835"/>
                        </a:lnSpc>
                        <a:spcBef>
                          <a:spcPts val="315"/>
                        </a:spcBef>
                        <a:spcAft>
                          <a:spcPts val="0"/>
                        </a:spcAft>
                      </a:pPr>
                      <a:r>
                        <a:rPr lang="en-US" sz="1600" dirty="0">
                          <a:effectLst/>
                        </a:rPr>
                        <a:t>3</a:t>
                      </a:r>
                      <a:endParaRPr lang="en-US" sz="2800" dirty="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1290" marR="0" algn="ctr" fontAlgn="base">
                        <a:lnSpc>
                          <a:spcPts val="860"/>
                        </a:lnSpc>
                        <a:spcBef>
                          <a:spcPts val="290"/>
                        </a:spcBef>
                        <a:spcAft>
                          <a:spcPts val="0"/>
                        </a:spcAft>
                      </a:pPr>
                      <a:r>
                        <a:rPr lang="en-US" sz="1600" dirty="0">
                          <a:effectLst/>
                        </a:rPr>
                        <a:t>9</a:t>
                      </a:r>
                      <a:endParaRPr lang="en-US" sz="2800" dirty="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37160" marR="0" algn="ctr" fontAlgn="base">
                        <a:lnSpc>
                          <a:spcPts val="880"/>
                        </a:lnSpc>
                        <a:spcBef>
                          <a:spcPts val="270"/>
                        </a:spcBef>
                        <a:spcAft>
                          <a:spcPts val="0"/>
                        </a:spcAft>
                      </a:pPr>
                      <a:r>
                        <a:rPr lang="en-US" sz="1600" dirty="0">
                          <a:effectLst/>
                        </a:rPr>
                        <a:t>45</a:t>
                      </a:r>
                      <a:endParaRPr lang="en-US" sz="2800" dirty="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37160" marR="0" algn="ctr" fontAlgn="base">
                        <a:lnSpc>
                          <a:spcPts val="940"/>
                        </a:lnSpc>
                        <a:spcBef>
                          <a:spcPts val="205"/>
                        </a:spcBef>
                        <a:spcAft>
                          <a:spcPts val="5"/>
                        </a:spcAft>
                      </a:pPr>
                      <a:r>
                        <a:rPr lang="en-US" sz="1600" dirty="0">
                          <a:effectLst/>
                        </a:rPr>
                        <a:t>54</a:t>
                      </a:r>
                      <a:endParaRPr lang="en-US" sz="2800" dirty="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fontAlgn="base">
                        <a:lnSpc>
                          <a:spcPts val="940"/>
                        </a:lnSpc>
                        <a:spcBef>
                          <a:spcPts val="170"/>
                        </a:spcBef>
                        <a:spcAft>
                          <a:spcPts val="40"/>
                        </a:spcAft>
                        <a:tabLst>
                          <a:tab pos="137160" algn="dec"/>
                        </a:tabLst>
                      </a:pPr>
                      <a:r>
                        <a:rPr lang="en-US" sz="1600" dirty="0">
                          <a:effectLst/>
                        </a:rPr>
                        <a:t>1.80</a:t>
                      </a:r>
                      <a:endParaRPr lang="en-US" sz="2800" dirty="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9705" marR="0" algn="ctr" fontAlgn="base">
                        <a:lnSpc>
                          <a:spcPts val="940"/>
                        </a:lnSpc>
                        <a:spcBef>
                          <a:spcPts val="0"/>
                        </a:spcBef>
                        <a:spcAft>
                          <a:spcPts val="85"/>
                        </a:spcAft>
                      </a:pPr>
                      <a:r>
                        <a:rPr lang="en-US" sz="1600" dirty="0">
                          <a:effectLst/>
                        </a:rPr>
                        <a:t>8</a:t>
                      </a:r>
                      <a:endParaRPr lang="en-US" sz="2800" dirty="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33985" marR="0" algn="ctr" fontAlgn="base">
                        <a:lnSpc>
                          <a:spcPts val="940"/>
                        </a:lnSpc>
                        <a:spcBef>
                          <a:spcPts val="0"/>
                        </a:spcBef>
                        <a:spcAft>
                          <a:spcPts val="135"/>
                        </a:spcAft>
                      </a:pPr>
                      <a:r>
                        <a:rPr lang="en-US" sz="1600" dirty="0">
                          <a:effectLst/>
                        </a:rPr>
                        <a:t>45</a:t>
                      </a:r>
                      <a:endParaRPr lang="en-US" sz="2800" dirty="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33985" marR="0" algn="ctr" fontAlgn="base">
                        <a:lnSpc>
                          <a:spcPts val="920"/>
                        </a:lnSpc>
                        <a:spcBef>
                          <a:spcPts val="0"/>
                        </a:spcBef>
                        <a:spcAft>
                          <a:spcPts val="230"/>
                        </a:spcAft>
                      </a:pPr>
                      <a:r>
                        <a:rPr lang="en-US" sz="1600" dirty="0">
                          <a:effectLst/>
                        </a:rPr>
                        <a:t>53</a:t>
                      </a:r>
                      <a:endParaRPr lang="en-US" sz="2800" dirty="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fontAlgn="base">
                        <a:lnSpc>
                          <a:spcPts val="900"/>
                        </a:lnSpc>
                        <a:spcBef>
                          <a:spcPts val="0"/>
                        </a:spcBef>
                        <a:spcAft>
                          <a:spcPts val="250"/>
                        </a:spcAft>
                        <a:tabLst>
                          <a:tab pos="137160" algn="dec"/>
                        </a:tabLst>
                      </a:pPr>
                      <a:r>
                        <a:rPr lang="en-US" sz="1600" dirty="0">
                          <a:effectLst/>
                        </a:rPr>
                        <a:t>1.76</a:t>
                      </a:r>
                      <a:endParaRPr lang="en-US" sz="2800" dirty="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0321">
                <a:tc>
                  <a:txBody>
                    <a:bodyPr/>
                    <a:lstStyle/>
                    <a:p>
                      <a:pPr marL="0" marR="170180" algn="ctr" fontAlgn="base">
                        <a:lnSpc>
                          <a:spcPts val="830"/>
                        </a:lnSpc>
                        <a:spcBef>
                          <a:spcPts val="315"/>
                        </a:spcBef>
                        <a:spcAft>
                          <a:spcPts val="0"/>
                        </a:spcAft>
                      </a:pPr>
                      <a:r>
                        <a:rPr lang="en-US" sz="1600" dirty="0">
                          <a:effectLst/>
                        </a:rPr>
                        <a:t>5</a:t>
                      </a:r>
                      <a:endParaRPr lang="en-US" sz="2800" dirty="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1290" marR="0" algn="ctr" fontAlgn="base">
                        <a:lnSpc>
                          <a:spcPts val="855"/>
                        </a:lnSpc>
                        <a:spcBef>
                          <a:spcPts val="290"/>
                        </a:spcBef>
                        <a:spcAft>
                          <a:spcPts val="0"/>
                        </a:spcAft>
                      </a:pPr>
                      <a:r>
                        <a:rPr lang="en-US" sz="1600" dirty="0">
                          <a:effectLst/>
                        </a:rPr>
                        <a:t>19</a:t>
                      </a:r>
                      <a:endParaRPr lang="en-US" sz="2800" dirty="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37160" marR="0" algn="ctr" fontAlgn="base">
                        <a:lnSpc>
                          <a:spcPts val="880"/>
                        </a:lnSpc>
                        <a:spcBef>
                          <a:spcPts val="265"/>
                        </a:spcBef>
                        <a:spcAft>
                          <a:spcPts val="0"/>
                        </a:spcAft>
                      </a:pPr>
                      <a:r>
                        <a:rPr lang="en-US" sz="1600" dirty="0">
                          <a:effectLst/>
                        </a:rPr>
                        <a:t>75</a:t>
                      </a:r>
                      <a:endParaRPr lang="en-US" sz="2800" dirty="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37160" marR="0" algn="ctr" fontAlgn="base">
                        <a:lnSpc>
                          <a:spcPts val="920"/>
                        </a:lnSpc>
                        <a:spcBef>
                          <a:spcPts val="225"/>
                        </a:spcBef>
                        <a:spcAft>
                          <a:spcPts val="0"/>
                        </a:spcAft>
                      </a:pPr>
                      <a:r>
                        <a:rPr lang="en-US" sz="1600" dirty="0">
                          <a:effectLst/>
                        </a:rPr>
                        <a:t>94</a:t>
                      </a:r>
                      <a:endParaRPr lang="en-US" sz="2800" dirty="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fontAlgn="base">
                        <a:lnSpc>
                          <a:spcPts val="940"/>
                        </a:lnSpc>
                        <a:spcBef>
                          <a:spcPts val="195"/>
                        </a:spcBef>
                        <a:spcAft>
                          <a:spcPts val="10"/>
                        </a:spcAft>
                        <a:tabLst>
                          <a:tab pos="137160" algn="dec"/>
                        </a:tabLst>
                      </a:pPr>
                      <a:r>
                        <a:rPr lang="en-US" sz="1600" dirty="0">
                          <a:effectLst/>
                        </a:rPr>
                        <a:t>1.88</a:t>
                      </a:r>
                      <a:endParaRPr lang="en-US" sz="2800" dirty="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9705" marR="0" algn="ctr" fontAlgn="base">
                        <a:lnSpc>
                          <a:spcPts val="940"/>
                        </a:lnSpc>
                        <a:spcBef>
                          <a:spcPts val="170"/>
                        </a:spcBef>
                        <a:spcAft>
                          <a:spcPts val="35"/>
                        </a:spcAft>
                      </a:pPr>
                      <a:r>
                        <a:rPr lang="en-US" sz="1600" dirty="0">
                          <a:effectLst/>
                        </a:rPr>
                        <a:t>8</a:t>
                      </a:r>
                      <a:endParaRPr lang="en-US" sz="2800" dirty="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33985" marR="0" algn="ctr" fontAlgn="base">
                        <a:lnSpc>
                          <a:spcPts val="940"/>
                        </a:lnSpc>
                        <a:spcBef>
                          <a:spcPts val="0"/>
                        </a:spcBef>
                        <a:spcAft>
                          <a:spcPts val="60"/>
                        </a:spcAft>
                      </a:pPr>
                      <a:r>
                        <a:rPr lang="en-US" sz="1600" dirty="0">
                          <a:effectLst/>
                        </a:rPr>
                        <a:t>75</a:t>
                      </a:r>
                      <a:endParaRPr lang="en-US" sz="2800" dirty="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33985" marR="0" algn="ctr" fontAlgn="base">
                        <a:lnSpc>
                          <a:spcPts val="940"/>
                        </a:lnSpc>
                        <a:spcBef>
                          <a:spcPts val="0"/>
                        </a:spcBef>
                        <a:spcAft>
                          <a:spcPts val="205"/>
                        </a:spcAft>
                      </a:pPr>
                      <a:r>
                        <a:rPr lang="en-US" sz="1600" dirty="0">
                          <a:effectLst/>
                        </a:rPr>
                        <a:t>83</a:t>
                      </a:r>
                      <a:endParaRPr lang="en-US" sz="2800" dirty="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fontAlgn="base">
                        <a:lnSpc>
                          <a:spcPts val="915"/>
                        </a:lnSpc>
                        <a:spcBef>
                          <a:spcPts val="0"/>
                        </a:spcBef>
                        <a:spcAft>
                          <a:spcPts val="230"/>
                        </a:spcAft>
                        <a:tabLst>
                          <a:tab pos="137160" algn="dec"/>
                        </a:tabLst>
                      </a:pPr>
                      <a:r>
                        <a:rPr lang="en-US" sz="1600" dirty="0">
                          <a:effectLst/>
                        </a:rPr>
                        <a:t>1.66</a:t>
                      </a:r>
                      <a:endParaRPr lang="en-US" sz="2800" dirty="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0321">
                <a:tc>
                  <a:txBody>
                    <a:bodyPr/>
                    <a:lstStyle/>
                    <a:p>
                      <a:pPr marL="0" marR="113030" algn="ctr" fontAlgn="base">
                        <a:lnSpc>
                          <a:spcPts val="810"/>
                        </a:lnSpc>
                        <a:spcBef>
                          <a:spcPts val="315"/>
                        </a:spcBef>
                        <a:spcAft>
                          <a:spcPts val="0"/>
                        </a:spcAft>
                      </a:pPr>
                      <a:r>
                        <a:rPr lang="en-US" sz="1600" dirty="0">
                          <a:effectLst/>
                        </a:rPr>
                        <a:t>10</a:t>
                      </a:r>
                      <a:endParaRPr lang="en-US" sz="2800" dirty="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1290" marR="0" algn="ctr" fontAlgn="base">
                        <a:lnSpc>
                          <a:spcPts val="810"/>
                        </a:lnSpc>
                        <a:spcBef>
                          <a:spcPts val="315"/>
                        </a:spcBef>
                        <a:spcAft>
                          <a:spcPts val="0"/>
                        </a:spcAft>
                      </a:pPr>
                      <a:r>
                        <a:rPr lang="en-US" sz="1600" dirty="0">
                          <a:effectLst/>
                        </a:rPr>
                        <a:t>36</a:t>
                      </a:r>
                      <a:endParaRPr lang="en-US" sz="2800" dirty="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37160" marR="0" algn="ctr" fontAlgn="base">
                        <a:lnSpc>
                          <a:spcPts val="860"/>
                        </a:lnSpc>
                        <a:spcBef>
                          <a:spcPts val="265"/>
                        </a:spcBef>
                        <a:spcAft>
                          <a:spcPts val="0"/>
                        </a:spcAft>
                      </a:pPr>
                      <a:r>
                        <a:rPr lang="en-US" sz="1600" dirty="0">
                          <a:effectLst/>
                        </a:rPr>
                        <a:t>120</a:t>
                      </a:r>
                      <a:endParaRPr lang="en-US" sz="2800" dirty="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37160" marR="0" algn="ctr" fontAlgn="base">
                        <a:lnSpc>
                          <a:spcPts val="905"/>
                        </a:lnSpc>
                        <a:spcBef>
                          <a:spcPts val="220"/>
                        </a:spcBef>
                        <a:spcAft>
                          <a:spcPts val="0"/>
                        </a:spcAft>
                      </a:pPr>
                      <a:r>
                        <a:rPr lang="en-US" sz="1600" dirty="0">
                          <a:effectLst/>
                        </a:rPr>
                        <a:t>156</a:t>
                      </a:r>
                      <a:endParaRPr lang="en-US" sz="2800" dirty="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fontAlgn="base">
                        <a:lnSpc>
                          <a:spcPts val="930"/>
                        </a:lnSpc>
                        <a:spcBef>
                          <a:spcPts val="195"/>
                        </a:spcBef>
                        <a:spcAft>
                          <a:spcPts val="0"/>
                        </a:spcAft>
                        <a:tabLst>
                          <a:tab pos="137160" algn="dec"/>
                        </a:tabLst>
                      </a:pPr>
                      <a:r>
                        <a:rPr lang="en-US" sz="1600" dirty="0">
                          <a:effectLst/>
                        </a:rPr>
                        <a:t>1.56</a:t>
                      </a:r>
                      <a:endParaRPr lang="en-US" sz="2800" dirty="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9705" marR="0" algn="ctr" fontAlgn="base">
                        <a:lnSpc>
                          <a:spcPts val="940"/>
                        </a:lnSpc>
                        <a:spcBef>
                          <a:spcPts val="0"/>
                        </a:spcBef>
                        <a:spcAft>
                          <a:spcPts val="40"/>
                        </a:spcAft>
                      </a:pPr>
                      <a:r>
                        <a:rPr lang="en-US" sz="1600" dirty="0">
                          <a:effectLst/>
                        </a:rPr>
                        <a:t>12</a:t>
                      </a:r>
                      <a:endParaRPr lang="en-US" sz="2800" dirty="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33985" marR="0" algn="ctr" fontAlgn="base">
                        <a:lnSpc>
                          <a:spcPts val="940"/>
                        </a:lnSpc>
                        <a:spcBef>
                          <a:spcPts val="0"/>
                        </a:spcBef>
                        <a:spcAft>
                          <a:spcPts val="85"/>
                        </a:spcAft>
                      </a:pPr>
                      <a:r>
                        <a:rPr lang="en-US" sz="1600" dirty="0">
                          <a:effectLst/>
                        </a:rPr>
                        <a:t>120</a:t>
                      </a:r>
                      <a:endParaRPr lang="en-US" sz="2800" dirty="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33985" marR="0" algn="ctr" fontAlgn="base">
                        <a:lnSpc>
                          <a:spcPts val="940"/>
                        </a:lnSpc>
                        <a:spcBef>
                          <a:spcPts val="0"/>
                        </a:spcBef>
                        <a:spcAft>
                          <a:spcPts val="155"/>
                        </a:spcAft>
                      </a:pPr>
                      <a:r>
                        <a:rPr lang="en-US" sz="1600" dirty="0">
                          <a:effectLst/>
                        </a:rPr>
                        <a:t>132</a:t>
                      </a:r>
                      <a:endParaRPr lang="en-US" sz="2800" dirty="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fontAlgn="base">
                        <a:lnSpc>
                          <a:spcPts val="920"/>
                        </a:lnSpc>
                        <a:spcBef>
                          <a:spcPts val="0"/>
                        </a:spcBef>
                        <a:spcAft>
                          <a:spcPts val="205"/>
                        </a:spcAft>
                        <a:tabLst>
                          <a:tab pos="137160" algn="dec"/>
                        </a:tabLst>
                      </a:pPr>
                      <a:r>
                        <a:rPr lang="en-US" sz="1600" dirty="0">
                          <a:effectLst/>
                        </a:rPr>
                        <a:t>1.32</a:t>
                      </a:r>
                      <a:endParaRPr lang="en-US" sz="2800" dirty="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0321">
                <a:tc>
                  <a:txBody>
                    <a:bodyPr/>
                    <a:lstStyle/>
                    <a:p>
                      <a:pPr marL="0" marR="113030" algn="ctr" fontAlgn="base">
                        <a:lnSpc>
                          <a:spcPts val="860"/>
                        </a:lnSpc>
                        <a:spcBef>
                          <a:spcPts val="340"/>
                        </a:spcBef>
                        <a:spcAft>
                          <a:spcPts val="0"/>
                        </a:spcAft>
                      </a:pPr>
                      <a:r>
                        <a:rPr lang="en-US" sz="1600" dirty="0">
                          <a:effectLst/>
                        </a:rPr>
                        <a:t>15</a:t>
                      </a:r>
                      <a:endParaRPr lang="en-US" sz="2800" dirty="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1290" marR="0" algn="ctr" fontAlgn="base">
                        <a:lnSpc>
                          <a:spcPts val="885"/>
                        </a:lnSpc>
                        <a:spcBef>
                          <a:spcPts val="315"/>
                        </a:spcBef>
                        <a:spcAft>
                          <a:spcPts val="0"/>
                        </a:spcAft>
                      </a:pPr>
                      <a:r>
                        <a:rPr lang="en-US" sz="1600" dirty="0">
                          <a:effectLst/>
                        </a:rPr>
                        <a:t>50</a:t>
                      </a:r>
                      <a:endParaRPr lang="en-US" sz="2800" dirty="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37160" marR="0" algn="ctr" fontAlgn="base">
                        <a:lnSpc>
                          <a:spcPts val="930"/>
                        </a:lnSpc>
                        <a:spcBef>
                          <a:spcPts val="270"/>
                        </a:spcBef>
                        <a:spcAft>
                          <a:spcPts val="0"/>
                        </a:spcAft>
                      </a:pPr>
                      <a:r>
                        <a:rPr lang="en-US" sz="1600" dirty="0">
                          <a:effectLst/>
                        </a:rPr>
                        <a:t>195</a:t>
                      </a:r>
                      <a:endParaRPr lang="en-US" sz="2800" dirty="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37160" marR="0" algn="ctr" fontAlgn="base">
                        <a:lnSpc>
                          <a:spcPts val="940"/>
                        </a:lnSpc>
                        <a:spcBef>
                          <a:spcPts val="245"/>
                        </a:spcBef>
                        <a:spcAft>
                          <a:spcPts val="15"/>
                        </a:spcAft>
                      </a:pPr>
                      <a:r>
                        <a:rPr lang="en-US" sz="1600" dirty="0">
                          <a:effectLst/>
                        </a:rPr>
                        <a:t>245</a:t>
                      </a:r>
                      <a:endParaRPr lang="en-US" sz="2800" dirty="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fontAlgn="base">
                        <a:lnSpc>
                          <a:spcPts val="940"/>
                        </a:lnSpc>
                        <a:spcBef>
                          <a:spcPts val="220"/>
                        </a:spcBef>
                        <a:spcAft>
                          <a:spcPts val="40"/>
                        </a:spcAft>
                        <a:tabLst>
                          <a:tab pos="137160" algn="dec"/>
                        </a:tabLst>
                      </a:pPr>
                      <a:r>
                        <a:rPr lang="en-US" sz="1600" dirty="0">
                          <a:effectLst/>
                        </a:rPr>
                        <a:t>1.63</a:t>
                      </a:r>
                      <a:endParaRPr lang="en-US" sz="2800" dirty="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9705" marR="0" algn="ctr" fontAlgn="base">
                        <a:lnSpc>
                          <a:spcPts val="940"/>
                        </a:lnSpc>
                        <a:spcBef>
                          <a:spcPts val="170"/>
                        </a:spcBef>
                        <a:spcAft>
                          <a:spcPts val="90"/>
                        </a:spcAft>
                      </a:pPr>
                      <a:r>
                        <a:rPr lang="en-US" sz="1600" dirty="0">
                          <a:effectLst/>
                        </a:rPr>
                        <a:t>15</a:t>
                      </a:r>
                      <a:endParaRPr lang="en-US" sz="2800" dirty="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33985" marR="0" algn="ctr" fontAlgn="base">
                        <a:lnSpc>
                          <a:spcPts val="940"/>
                        </a:lnSpc>
                        <a:spcBef>
                          <a:spcPts val="0"/>
                        </a:spcBef>
                        <a:spcAft>
                          <a:spcPts val="135"/>
                        </a:spcAft>
                      </a:pPr>
                      <a:r>
                        <a:rPr lang="en-US" sz="1600" dirty="0">
                          <a:effectLst/>
                        </a:rPr>
                        <a:t>195</a:t>
                      </a:r>
                      <a:endParaRPr lang="en-US" sz="2800" dirty="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33985" marR="0" algn="ctr" fontAlgn="base">
                        <a:lnSpc>
                          <a:spcPts val="940"/>
                        </a:lnSpc>
                        <a:spcBef>
                          <a:spcPts val="0"/>
                        </a:spcBef>
                        <a:spcAft>
                          <a:spcPts val="210"/>
                        </a:spcAft>
                      </a:pPr>
                      <a:r>
                        <a:rPr lang="en-US" sz="1600" dirty="0">
                          <a:effectLst/>
                        </a:rPr>
                        <a:t>210</a:t>
                      </a:r>
                      <a:endParaRPr lang="en-US" sz="2800" dirty="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fontAlgn="base">
                        <a:lnSpc>
                          <a:spcPts val="940"/>
                        </a:lnSpc>
                        <a:spcBef>
                          <a:spcPts val="0"/>
                        </a:spcBef>
                        <a:spcAft>
                          <a:spcPts val="255"/>
                        </a:spcAft>
                        <a:tabLst>
                          <a:tab pos="137160" algn="dec"/>
                        </a:tabLst>
                      </a:pPr>
                      <a:r>
                        <a:rPr lang="en-US" sz="1600" dirty="0">
                          <a:effectLst/>
                        </a:rPr>
                        <a:t>1.40</a:t>
                      </a:r>
                      <a:endParaRPr lang="en-US" sz="2800" dirty="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0321">
                <a:tc>
                  <a:txBody>
                    <a:bodyPr/>
                    <a:lstStyle/>
                    <a:p>
                      <a:pPr marL="0" marR="113030" algn="ctr" fontAlgn="base">
                        <a:lnSpc>
                          <a:spcPts val="880"/>
                        </a:lnSpc>
                        <a:spcBef>
                          <a:spcPts val="270"/>
                        </a:spcBef>
                        <a:spcAft>
                          <a:spcPts val="0"/>
                        </a:spcAft>
                      </a:pPr>
                      <a:r>
                        <a:rPr lang="en-US" sz="1600" dirty="0">
                          <a:effectLst/>
                        </a:rPr>
                        <a:t>25</a:t>
                      </a:r>
                      <a:endParaRPr lang="en-US" sz="2800" dirty="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1290" marR="0" algn="ctr" fontAlgn="base">
                        <a:lnSpc>
                          <a:spcPts val="860"/>
                        </a:lnSpc>
                        <a:spcBef>
                          <a:spcPts val="290"/>
                        </a:spcBef>
                        <a:spcAft>
                          <a:spcPts val="0"/>
                        </a:spcAft>
                      </a:pPr>
                      <a:r>
                        <a:rPr lang="en-US" sz="1600" dirty="0">
                          <a:effectLst/>
                        </a:rPr>
                        <a:t>80</a:t>
                      </a:r>
                      <a:endParaRPr lang="en-US" sz="2800" dirty="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37160" marR="0" algn="ctr" fontAlgn="base">
                        <a:lnSpc>
                          <a:spcPts val="880"/>
                        </a:lnSpc>
                        <a:spcBef>
                          <a:spcPts val="270"/>
                        </a:spcBef>
                        <a:spcAft>
                          <a:spcPts val="0"/>
                        </a:spcAft>
                      </a:pPr>
                      <a:r>
                        <a:rPr lang="en-US" sz="1600" dirty="0">
                          <a:effectLst/>
                        </a:rPr>
                        <a:t>290</a:t>
                      </a:r>
                      <a:endParaRPr lang="en-US" sz="2800" dirty="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37160" marR="0" algn="ctr" fontAlgn="base">
                        <a:lnSpc>
                          <a:spcPts val="930"/>
                        </a:lnSpc>
                        <a:spcBef>
                          <a:spcPts val="220"/>
                        </a:spcBef>
                        <a:spcAft>
                          <a:spcPts val="0"/>
                        </a:spcAft>
                      </a:pPr>
                      <a:r>
                        <a:rPr lang="en-US" sz="1600" dirty="0">
                          <a:effectLst/>
                        </a:rPr>
                        <a:t>370</a:t>
                      </a:r>
                      <a:endParaRPr lang="en-US" sz="2800" dirty="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fontAlgn="base">
                        <a:lnSpc>
                          <a:spcPts val="940"/>
                        </a:lnSpc>
                        <a:spcBef>
                          <a:spcPts val="170"/>
                        </a:spcBef>
                        <a:spcAft>
                          <a:spcPts val="40"/>
                        </a:spcAft>
                        <a:tabLst>
                          <a:tab pos="137160" algn="dec"/>
                        </a:tabLst>
                      </a:pPr>
                      <a:r>
                        <a:rPr lang="en-US" sz="1600" dirty="0">
                          <a:effectLst/>
                        </a:rPr>
                        <a:t>1.48</a:t>
                      </a:r>
                      <a:endParaRPr lang="en-US" sz="2800" dirty="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9705" marR="0" algn="ctr" fontAlgn="base">
                        <a:lnSpc>
                          <a:spcPts val="940"/>
                        </a:lnSpc>
                        <a:spcBef>
                          <a:spcPts val="0"/>
                        </a:spcBef>
                        <a:spcAft>
                          <a:spcPts val="60"/>
                        </a:spcAft>
                      </a:pPr>
                      <a:r>
                        <a:rPr lang="en-US" sz="1600" dirty="0">
                          <a:effectLst/>
                        </a:rPr>
                        <a:t>18</a:t>
                      </a:r>
                      <a:endParaRPr lang="en-US" sz="2800" dirty="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33985" marR="0" algn="ctr" fontAlgn="base">
                        <a:lnSpc>
                          <a:spcPts val="940"/>
                        </a:lnSpc>
                        <a:spcBef>
                          <a:spcPts val="0"/>
                        </a:spcBef>
                        <a:spcAft>
                          <a:spcPts val="135"/>
                        </a:spcAft>
                      </a:pPr>
                      <a:r>
                        <a:rPr lang="en-US" sz="1600" dirty="0">
                          <a:effectLst/>
                        </a:rPr>
                        <a:t>290</a:t>
                      </a:r>
                      <a:endParaRPr lang="en-US" sz="2800" dirty="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33985" marR="0" algn="ctr" fontAlgn="base">
                        <a:lnSpc>
                          <a:spcPts val="940"/>
                        </a:lnSpc>
                        <a:spcBef>
                          <a:spcPts val="0"/>
                        </a:spcBef>
                        <a:spcAft>
                          <a:spcPts val="190"/>
                        </a:spcAft>
                      </a:pPr>
                      <a:r>
                        <a:rPr lang="en-US" sz="1600" dirty="0">
                          <a:effectLst/>
                        </a:rPr>
                        <a:t>308</a:t>
                      </a:r>
                      <a:endParaRPr lang="en-US" sz="2800" dirty="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fontAlgn="base">
                        <a:lnSpc>
                          <a:spcPts val="905"/>
                        </a:lnSpc>
                        <a:spcBef>
                          <a:spcPts val="0"/>
                        </a:spcBef>
                        <a:spcAft>
                          <a:spcPts val="245"/>
                        </a:spcAft>
                        <a:tabLst>
                          <a:tab pos="137160" algn="dec"/>
                        </a:tabLst>
                      </a:pPr>
                      <a:r>
                        <a:rPr lang="en-US" sz="1600" dirty="0">
                          <a:effectLst/>
                        </a:rPr>
                        <a:t>1.23</a:t>
                      </a:r>
                      <a:endParaRPr lang="en-US" sz="2800" dirty="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0321">
                <a:tc>
                  <a:txBody>
                    <a:bodyPr/>
                    <a:lstStyle/>
                    <a:p>
                      <a:pPr marL="0" marR="113030" algn="ctr" fontAlgn="base">
                        <a:lnSpc>
                          <a:spcPts val="880"/>
                        </a:lnSpc>
                        <a:spcBef>
                          <a:spcPts val="265"/>
                        </a:spcBef>
                        <a:spcAft>
                          <a:spcPts val="0"/>
                        </a:spcAft>
                      </a:pPr>
                      <a:r>
                        <a:rPr lang="en-US" sz="1600" dirty="0">
                          <a:effectLst/>
                        </a:rPr>
                        <a:t>37.5</a:t>
                      </a:r>
                      <a:endParaRPr lang="en-US" sz="2800" dirty="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1290" marR="0" algn="ctr" fontAlgn="base">
                        <a:lnSpc>
                          <a:spcPts val="855"/>
                        </a:lnSpc>
                        <a:spcBef>
                          <a:spcPts val="290"/>
                        </a:spcBef>
                        <a:spcAft>
                          <a:spcPts val="0"/>
                        </a:spcAft>
                      </a:pPr>
                      <a:r>
                        <a:rPr lang="en-US" sz="1600" dirty="0">
                          <a:effectLst/>
                        </a:rPr>
                        <a:t>105</a:t>
                      </a:r>
                      <a:endParaRPr lang="en-US" sz="2800" dirty="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37160" marR="0" algn="ctr" fontAlgn="base">
                        <a:lnSpc>
                          <a:spcPts val="855"/>
                        </a:lnSpc>
                        <a:spcBef>
                          <a:spcPts val="290"/>
                        </a:spcBef>
                        <a:spcAft>
                          <a:spcPts val="0"/>
                        </a:spcAft>
                      </a:pPr>
                      <a:r>
                        <a:rPr lang="en-US" sz="1600" dirty="0">
                          <a:effectLst/>
                        </a:rPr>
                        <a:t>360</a:t>
                      </a:r>
                      <a:endParaRPr lang="en-US" sz="2800" dirty="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37160" marR="0" algn="ctr" fontAlgn="base">
                        <a:lnSpc>
                          <a:spcPts val="905"/>
                        </a:lnSpc>
                        <a:spcBef>
                          <a:spcPts val="240"/>
                        </a:spcBef>
                        <a:spcAft>
                          <a:spcPts val="0"/>
                        </a:spcAft>
                      </a:pPr>
                      <a:r>
                        <a:rPr lang="en-US" sz="1600" dirty="0">
                          <a:effectLst/>
                        </a:rPr>
                        <a:t>465</a:t>
                      </a:r>
                      <a:endParaRPr lang="en-US" sz="2800" dirty="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fontAlgn="base">
                        <a:lnSpc>
                          <a:spcPts val="940"/>
                        </a:lnSpc>
                        <a:spcBef>
                          <a:spcPts val="195"/>
                        </a:spcBef>
                        <a:spcAft>
                          <a:spcPts val="10"/>
                        </a:spcAft>
                        <a:tabLst>
                          <a:tab pos="137160" algn="dec"/>
                        </a:tabLst>
                      </a:pPr>
                      <a:r>
                        <a:rPr lang="en-US" sz="1600" dirty="0">
                          <a:effectLst/>
                        </a:rPr>
                        <a:t>1.24</a:t>
                      </a:r>
                      <a:endParaRPr lang="en-US" sz="2800" dirty="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9705" marR="0" algn="ctr" fontAlgn="base">
                        <a:lnSpc>
                          <a:spcPts val="940"/>
                        </a:lnSpc>
                        <a:spcBef>
                          <a:spcPts val="0"/>
                        </a:spcBef>
                        <a:spcAft>
                          <a:spcPts val="60"/>
                        </a:spcAft>
                      </a:pPr>
                      <a:r>
                        <a:rPr lang="en-US" sz="1600" dirty="0">
                          <a:effectLst/>
                        </a:rPr>
                        <a:t>30</a:t>
                      </a:r>
                      <a:endParaRPr lang="en-US" sz="2800" dirty="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33985" marR="0" algn="ctr" fontAlgn="base">
                        <a:lnSpc>
                          <a:spcPts val="940"/>
                        </a:lnSpc>
                        <a:spcBef>
                          <a:spcPts val="0"/>
                        </a:spcBef>
                        <a:spcAft>
                          <a:spcPts val="110"/>
                        </a:spcAft>
                      </a:pPr>
                      <a:r>
                        <a:rPr lang="en-US" sz="1600" dirty="0">
                          <a:effectLst/>
                        </a:rPr>
                        <a:t>360</a:t>
                      </a:r>
                      <a:endParaRPr lang="en-US" sz="2800" dirty="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33985" marR="0" algn="ctr" fontAlgn="base">
                        <a:lnSpc>
                          <a:spcPts val="940"/>
                        </a:lnSpc>
                        <a:spcBef>
                          <a:spcPts val="0"/>
                        </a:spcBef>
                        <a:spcAft>
                          <a:spcPts val="165"/>
                        </a:spcAft>
                      </a:pPr>
                      <a:r>
                        <a:rPr lang="en-US" sz="1600" dirty="0">
                          <a:effectLst/>
                        </a:rPr>
                        <a:t>390</a:t>
                      </a:r>
                      <a:endParaRPr lang="en-US" sz="2800" dirty="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fontAlgn="base">
                        <a:lnSpc>
                          <a:spcPts val="915"/>
                        </a:lnSpc>
                        <a:spcBef>
                          <a:spcPts val="0"/>
                        </a:spcBef>
                        <a:spcAft>
                          <a:spcPts val="230"/>
                        </a:spcAft>
                        <a:tabLst>
                          <a:tab pos="137160" algn="dec"/>
                        </a:tabLst>
                      </a:pPr>
                      <a:r>
                        <a:rPr lang="en-US" sz="1600" dirty="0">
                          <a:effectLst/>
                        </a:rPr>
                        <a:t>1.04</a:t>
                      </a:r>
                      <a:endParaRPr lang="en-US" sz="2800" dirty="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0321">
                <a:tc>
                  <a:txBody>
                    <a:bodyPr/>
                    <a:lstStyle/>
                    <a:p>
                      <a:pPr marL="0" marR="113030" algn="ctr" fontAlgn="base">
                        <a:lnSpc>
                          <a:spcPts val="830"/>
                        </a:lnSpc>
                        <a:spcBef>
                          <a:spcPts val="220"/>
                        </a:spcBef>
                        <a:spcAft>
                          <a:spcPts val="0"/>
                        </a:spcAft>
                      </a:pPr>
                      <a:r>
                        <a:rPr lang="en-US" sz="1600" dirty="0">
                          <a:effectLst/>
                        </a:rPr>
                        <a:t>50</a:t>
                      </a:r>
                      <a:endParaRPr lang="en-US" sz="2800" dirty="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1290" marR="0" algn="ctr" fontAlgn="base">
                        <a:lnSpc>
                          <a:spcPts val="785"/>
                        </a:lnSpc>
                        <a:spcBef>
                          <a:spcPts val="265"/>
                        </a:spcBef>
                        <a:spcAft>
                          <a:spcPts val="0"/>
                        </a:spcAft>
                      </a:pPr>
                      <a:r>
                        <a:rPr lang="en-US" sz="1600" dirty="0">
                          <a:effectLst/>
                        </a:rPr>
                        <a:t>135</a:t>
                      </a:r>
                      <a:endParaRPr lang="en-US" sz="2800" dirty="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37160" marR="0" algn="ctr" fontAlgn="base">
                        <a:lnSpc>
                          <a:spcPts val="785"/>
                        </a:lnSpc>
                        <a:spcBef>
                          <a:spcPts val="265"/>
                        </a:spcBef>
                        <a:spcAft>
                          <a:spcPts val="0"/>
                        </a:spcAft>
                      </a:pPr>
                      <a:r>
                        <a:rPr lang="en-US" sz="1600" dirty="0">
                          <a:effectLst/>
                        </a:rPr>
                        <a:t>500</a:t>
                      </a:r>
                      <a:endParaRPr lang="en-US" sz="2800" dirty="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37160" marR="0" algn="ctr" fontAlgn="base">
                        <a:lnSpc>
                          <a:spcPts val="830"/>
                        </a:lnSpc>
                        <a:spcBef>
                          <a:spcPts val="220"/>
                        </a:spcBef>
                        <a:spcAft>
                          <a:spcPts val="0"/>
                        </a:spcAft>
                      </a:pPr>
                      <a:r>
                        <a:rPr lang="en-US" sz="1600" dirty="0">
                          <a:effectLst/>
                        </a:rPr>
                        <a:t>635</a:t>
                      </a:r>
                      <a:endParaRPr lang="en-US" sz="2800" dirty="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fontAlgn="base">
                        <a:lnSpc>
                          <a:spcPts val="880"/>
                        </a:lnSpc>
                        <a:spcBef>
                          <a:spcPts val="170"/>
                        </a:spcBef>
                        <a:spcAft>
                          <a:spcPts val="0"/>
                        </a:spcAft>
                        <a:tabLst>
                          <a:tab pos="137160" algn="dec"/>
                        </a:tabLst>
                      </a:pPr>
                      <a:r>
                        <a:rPr lang="en-US" sz="1600" dirty="0">
                          <a:effectLst/>
                        </a:rPr>
                        <a:t>1.27</a:t>
                      </a:r>
                      <a:endParaRPr lang="en-US" sz="2800" dirty="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9705" marR="0" algn="ctr" fontAlgn="base">
                        <a:lnSpc>
                          <a:spcPts val="920"/>
                        </a:lnSpc>
                        <a:spcBef>
                          <a:spcPts val="0"/>
                        </a:spcBef>
                        <a:spcAft>
                          <a:spcPts val="0"/>
                        </a:spcAft>
                      </a:pPr>
                      <a:r>
                        <a:rPr lang="en-US" sz="1600" dirty="0">
                          <a:effectLst/>
                        </a:rPr>
                        <a:t>32</a:t>
                      </a:r>
                      <a:endParaRPr lang="en-US" sz="2800" dirty="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33985" marR="0" algn="ctr" fontAlgn="base">
                        <a:lnSpc>
                          <a:spcPts val="940"/>
                        </a:lnSpc>
                        <a:spcBef>
                          <a:spcPts val="0"/>
                        </a:spcBef>
                        <a:spcAft>
                          <a:spcPts val="35"/>
                        </a:spcAft>
                      </a:pPr>
                      <a:r>
                        <a:rPr lang="en-US" sz="1600" dirty="0">
                          <a:effectLst/>
                        </a:rPr>
                        <a:t>500</a:t>
                      </a:r>
                      <a:endParaRPr lang="en-US" sz="2800" dirty="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33985" marR="0" algn="ctr" fontAlgn="base">
                        <a:lnSpc>
                          <a:spcPts val="940"/>
                        </a:lnSpc>
                        <a:spcBef>
                          <a:spcPts val="0"/>
                        </a:spcBef>
                        <a:spcAft>
                          <a:spcPts val="85"/>
                        </a:spcAft>
                      </a:pPr>
                      <a:r>
                        <a:rPr lang="en-US" sz="1600" dirty="0">
                          <a:effectLst/>
                        </a:rPr>
                        <a:t>532</a:t>
                      </a:r>
                      <a:endParaRPr lang="en-US" sz="2800" dirty="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fontAlgn="base">
                        <a:lnSpc>
                          <a:spcPts val="920"/>
                        </a:lnSpc>
                        <a:spcBef>
                          <a:spcPts val="0"/>
                        </a:spcBef>
                        <a:spcAft>
                          <a:spcPts val="130"/>
                        </a:spcAft>
                        <a:tabLst>
                          <a:tab pos="137160" algn="dec"/>
                        </a:tabLst>
                      </a:pPr>
                      <a:r>
                        <a:rPr lang="en-US" sz="1600" dirty="0">
                          <a:effectLst/>
                        </a:rPr>
                        <a:t>1.06</a:t>
                      </a:r>
                      <a:endParaRPr lang="en-US" sz="2800" dirty="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0321">
                <a:tc>
                  <a:txBody>
                    <a:bodyPr/>
                    <a:lstStyle/>
                    <a:p>
                      <a:pPr marL="0" marR="113030" algn="ctr" fontAlgn="base">
                        <a:lnSpc>
                          <a:spcPts val="930"/>
                        </a:lnSpc>
                        <a:spcBef>
                          <a:spcPts val="220"/>
                        </a:spcBef>
                        <a:spcAft>
                          <a:spcPts val="0"/>
                        </a:spcAft>
                      </a:pPr>
                      <a:r>
                        <a:rPr lang="en-US" sz="1600" dirty="0">
                          <a:effectLst/>
                        </a:rPr>
                        <a:t>75</a:t>
                      </a:r>
                      <a:endParaRPr lang="en-US" sz="2800" dirty="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1290" marR="0" algn="ctr" fontAlgn="base">
                        <a:lnSpc>
                          <a:spcPts val="880"/>
                        </a:lnSpc>
                        <a:spcBef>
                          <a:spcPts val="270"/>
                        </a:spcBef>
                        <a:spcAft>
                          <a:spcPts val="0"/>
                        </a:spcAft>
                      </a:pPr>
                      <a:r>
                        <a:rPr lang="en-US" sz="1600" dirty="0">
                          <a:effectLst/>
                        </a:rPr>
                        <a:t>190</a:t>
                      </a:r>
                      <a:endParaRPr lang="en-US" sz="2800" dirty="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37160" marR="0" algn="ctr" fontAlgn="base">
                        <a:lnSpc>
                          <a:spcPts val="855"/>
                        </a:lnSpc>
                        <a:spcBef>
                          <a:spcPts val="295"/>
                        </a:spcBef>
                        <a:spcAft>
                          <a:spcPts val="0"/>
                        </a:spcAft>
                      </a:pPr>
                      <a:r>
                        <a:rPr lang="en-US" sz="1600" dirty="0">
                          <a:effectLst/>
                        </a:rPr>
                        <a:t>650</a:t>
                      </a:r>
                      <a:endParaRPr lang="en-US" sz="2800" dirty="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37160" marR="0" algn="ctr" fontAlgn="base">
                        <a:lnSpc>
                          <a:spcPts val="900"/>
                        </a:lnSpc>
                        <a:spcBef>
                          <a:spcPts val="250"/>
                        </a:spcBef>
                        <a:spcAft>
                          <a:spcPts val="0"/>
                        </a:spcAft>
                      </a:pPr>
                      <a:r>
                        <a:rPr lang="en-US" sz="1600" dirty="0">
                          <a:effectLst/>
                        </a:rPr>
                        <a:t>840</a:t>
                      </a:r>
                      <a:endParaRPr lang="en-US" sz="2800" dirty="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fontAlgn="base">
                        <a:lnSpc>
                          <a:spcPts val="930"/>
                        </a:lnSpc>
                        <a:spcBef>
                          <a:spcPts val="220"/>
                        </a:spcBef>
                        <a:spcAft>
                          <a:spcPts val="0"/>
                        </a:spcAft>
                        <a:tabLst>
                          <a:tab pos="137160" algn="dec"/>
                        </a:tabLst>
                      </a:pPr>
                      <a:r>
                        <a:rPr lang="en-US" sz="1600" dirty="0">
                          <a:effectLst/>
                        </a:rPr>
                        <a:t>1.12</a:t>
                      </a:r>
                      <a:endParaRPr lang="en-US" sz="2800" dirty="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9705" marR="0" algn="ctr" fontAlgn="base">
                        <a:lnSpc>
                          <a:spcPts val="940"/>
                        </a:lnSpc>
                        <a:spcBef>
                          <a:spcPts val="175"/>
                        </a:spcBef>
                        <a:spcAft>
                          <a:spcPts val="35"/>
                        </a:spcAft>
                      </a:pPr>
                      <a:r>
                        <a:rPr lang="en-US" sz="1600" dirty="0">
                          <a:effectLst/>
                        </a:rPr>
                        <a:t>45</a:t>
                      </a:r>
                      <a:endParaRPr lang="en-US" sz="2800" dirty="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33985" marR="0" algn="ctr" fontAlgn="base">
                        <a:lnSpc>
                          <a:spcPts val="940"/>
                        </a:lnSpc>
                        <a:spcBef>
                          <a:spcPts val="0"/>
                        </a:spcBef>
                        <a:spcAft>
                          <a:spcPts val="85"/>
                        </a:spcAft>
                      </a:pPr>
                      <a:r>
                        <a:rPr lang="en-US" sz="1600" dirty="0">
                          <a:effectLst/>
                        </a:rPr>
                        <a:t>650</a:t>
                      </a:r>
                      <a:endParaRPr lang="en-US" sz="2800" dirty="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33985" marR="0" algn="ctr" fontAlgn="base">
                        <a:lnSpc>
                          <a:spcPts val="940"/>
                        </a:lnSpc>
                        <a:spcBef>
                          <a:spcPts val="0"/>
                        </a:spcBef>
                        <a:spcAft>
                          <a:spcPts val="145"/>
                        </a:spcAft>
                      </a:pPr>
                      <a:r>
                        <a:rPr lang="en-US" sz="1600" dirty="0">
                          <a:effectLst/>
                        </a:rPr>
                        <a:t>695</a:t>
                      </a:r>
                      <a:endParaRPr lang="en-US" sz="2800" dirty="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fontAlgn="base">
                        <a:lnSpc>
                          <a:spcPts val="940"/>
                        </a:lnSpc>
                        <a:spcBef>
                          <a:spcPts val="0"/>
                        </a:spcBef>
                        <a:spcAft>
                          <a:spcPts val="195"/>
                        </a:spcAft>
                        <a:tabLst>
                          <a:tab pos="137160" algn="dec"/>
                        </a:tabLst>
                      </a:pPr>
                      <a:r>
                        <a:rPr lang="en-US" sz="1600" dirty="0">
                          <a:effectLst/>
                        </a:rPr>
                        <a:t>0.93</a:t>
                      </a:r>
                      <a:endParaRPr lang="en-US" sz="2800" dirty="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0321">
                <a:tc>
                  <a:txBody>
                    <a:bodyPr/>
                    <a:lstStyle/>
                    <a:p>
                      <a:pPr marL="0" marR="113030" algn="ctr" fontAlgn="base">
                        <a:lnSpc>
                          <a:spcPts val="940"/>
                        </a:lnSpc>
                        <a:spcBef>
                          <a:spcPts val="170"/>
                        </a:spcBef>
                        <a:spcAft>
                          <a:spcPts val="15"/>
                        </a:spcAft>
                      </a:pPr>
                      <a:r>
                        <a:rPr lang="en-US" sz="1600" dirty="0">
                          <a:effectLst/>
                        </a:rPr>
                        <a:t>100</a:t>
                      </a:r>
                      <a:endParaRPr lang="en-US" sz="2800" dirty="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1290" marR="0" algn="ctr" fontAlgn="base">
                        <a:lnSpc>
                          <a:spcPts val="905"/>
                        </a:lnSpc>
                        <a:spcBef>
                          <a:spcPts val="220"/>
                        </a:spcBef>
                        <a:spcAft>
                          <a:spcPts val="0"/>
                        </a:spcAft>
                      </a:pPr>
                      <a:r>
                        <a:rPr lang="en-US" sz="1600" dirty="0">
                          <a:effectLst/>
                        </a:rPr>
                        <a:t>210</a:t>
                      </a:r>
                      <a:endParaRPr lang="en-US" sz="2800" dirty="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37160" marR="0" algn="ctr" fontAlgn="base">
                        <a:lnSpc>
                          <a:spcPts val="855"/>
                        </a:lnSpc>
                        <a:spcBef>
                          <a:spcPts val="270"/>
                        </a:spcBef>
                        <a:spcAft>
                          <a:spcPts val="0"/>
                        </a:spcAft>
                      </a:pPr>
                      <a:r>
                        <a:rPr lang="en-US" sz="1600" dirty="0">
                          <a:effectLst/>
                        </a:rPr>
                        <a:t>850</a:t>
                      </a:r>
                      <a:endParaRPr lang="en-US" sz="2800" dirty="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37160" marR="0" algn="ctr" fontAlgn="base">
                        <a:lnSpc>
                          <a:spcPts val="895"/>
                        </a:lnSpc>
                        <a:spcBef>
                          <a:spcPts val="230"/>
                        </a:spcBef>
                        <a:spcAft>
                          <a:spcPts val="0"/>
                        </a:spcAft>
                      </a:pPr>
                      <a:r>
                        <a:rPr lang="en-US" sz="1600" dirty="0">
                          <a:effectLst/>
                        </a:rPr>
                        <a:t>1060</a:t>
                      </a:r>
                      <a:endParaRPr lang="en-US" sz="2800" dirty="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fontAlgn="base">
                        <a:lnSpc>
                          <a:spcPts val="930"/>
                        </a:lnSpc>
                        <a:spcBef>
                          <a:spcPts val="195"/>
                        </a:spcBef>
                        <a:spcAft>
                          <a:spcPts val="0"/>
                        </a:spcAft>
                        <a:tabLst>
                          <a:tab pos="137160" algn="dec"/>
                        </a:tabLst>
                      </a:pPr>
                      <a:r>
                        <a:rPr lang="en-US" sz="1600" dirty="0">
                          <a:effectLst/>
                        </a:rPr>
                        <a:t>1.06</a:t>
                      </a:r>
                      <a:endParaRPr lang="en-US" sz="2800" dirty="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9705" marR="0" algn="ctr" fontAlgn="base">
                        <a:lnSpc>
                          <a:spcPts val="940"/>
                        </a:lnSpc>
                        <a:spcBef>
                          <a:spcPts val="170"/>
                        </a:spcBef>
                        <a:spcAft>
                          <a:spcPts val="15"/>
                        </a:spcAft>
                      </a:pPr>
                      <a:r>
                        <a:rPr lang="en-US" sz="1600" dirty="0">
                          <a:effectLst/>
                        </a:rPr>
                        <a:t>50</a:t>
                      </a:r>
                      <a:endParaRPr lang="en-US" sz="2800" dirty="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33985" marR="0" algn="ctr" fontAlgn="base">
                        <a:lnSpc>
                          <a:spcPts val="940"/>
                        </a:lnSpc>
                        <a:spcBef>
                          <a:spcPts val="0"/>
                        </a:spcBef>
                        <a:spcAft>
                          <a:spcPts val="75"/>
                        </a:spcAft>
                      </a:pPr>
                      <a:r>
                        <a:rPr lang="en-US" sz="1600" dirty="0">
                          <a:effectLst/>
                        </a:rPr>
                        <a:t>850</a:t>
                      </a:r>
                      <a:endParaRPr lang="en-US" sz="2800" dirty="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33985" marR="0" algn="ctr" fontAlgn="base">
                        <a:lnSpc>
                          <a:spcPts val="940"/>
                        </a:lnSpc>
                        <a:spcBef>
                          <a:spcPts val="0"/>
                        </a:spcBef>
                        <a:spcAft>
                          <a:spcPts val="135"/>
                        </a:spcAft>
                      </a:pPr>
                      <a:r>
                        <a:rPr lang="en-US" sz="1600" dirty="0">
                          <a:effectLst/>
                        </a:rPr>
                        <a:t>900</a:t>
                      </a:r>
                      <a:endParaRPr lang="en-US" sz="2800" dirty="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fontAlgn="base">
                        <a:lnSpc>
                          <a:spcPts val="925"/>
                        </a:lnSpc>
                        <a:spcBef>
                          <a:spcPts val="0"/>
                        </a:spcBef>
                        <a:spcAft>
                          <a:spcPts val="200"/>
                        </a:spcAft>
                        <a:tabLst>
                          <a:tab pos="137160" algn="dec"/>
                        </a:tabLst>
                      </a:pPr>
                      <a:r>
                        <a:rPr lang="en-US" sz="1600" dirty="0">
                          <a:effectLst/>
                        </a:rPr>
                        <a:t>0.90</a:t>
                      </a:r>
                      <a:endParaRPr lang="en-US" sz="2800" dirty="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0321">
                <a:tc>
                  <a:txBody>
                    <a:bodyPr/>
                    <a:lstStyle/>
                    <a:p>
                      <a:pPr marL="0" marR="113030" algn="ctr" fontAlgn="base">
                        <a:lnSpc>
                          <a:spcPts val="940"/>
                        </a:lnSpc>
                        <a:spcBef>
                          <a:spcPts val="0"/>
                        </a:spcBef>
                        <a:spcAft>
                          <a:spcPts val="40"/>
                        </a:spcAft>
                      </a:pPr>
                      <a:r>
                        <a:rPr lang="en-US" sz="1600" dirty="0">
                          <a:effectLst/>
                        </a:rPr>
                        <a:t>167</a:t>
                      </a:r>
                      <a:endParaRPr lang="en-US" sz="2800" dirty="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1290" marR="0" algn="ctr" fontAlgn="base">
                        <a:lnSpc>
                          <a:spcPts val="930"/>
                        </a:lnSpc>
                        <a:spcBef>
                          <a:spcPts val="195"/>
                        </a:spcBef>
                        <a:spcAft>
                          <a:spcPts val="0"/>
                        </a:spcAft>
                      </a:pPr>
                      <a:r>
                        <a:rPr lang="en-US" sz="1600" dirty="0">
                          <a:effectLst/>
                        </a:rPr>
                        <a:t>350</a:t>
                      </a:r>
                      <a:endParaRPr lang="en-US" sz="2800" dirty="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37160" marR="0" algn="ctr" fontAlgn="base">
                        <a:lnSpc>
                          <a:spcPts val="880"/>
                        </a:lnSpc>
                        <a:spcBef>
                          <a:spcPts val="245"/>
                        </a:spcBef>
                        <a:spcAft>
                          <a:spcPts val="0"/>
                        </a:spcAft>
                      </a:pPr>
                      <a:r>
                        <a:rPr lang="en-US" sz="1600" dirty="0">
                          <a:effectLst/>
                        </a:rPr>
                        <a:t>1410</a:t>
                      </a:r>
                      <a:endParaRPr lang="en-US" sz="2800" dirty="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37160" marR="0" algn="ctr" fontAlgn="base">
                        <a:lnSpc>
                          <a:spcPts val="880"/>
                        </a:lnSpc>
                        <a:spcBef>
                          <a:spcPts val="245"/>
                        </a:spcBef>
                        <a:spcAft>
                          <a:spcPts val="0"/>
                        </a:spcAft>
                      </a:pPr>
                      <a:r>
                        <a:rPr lang="en-US" sz="1600" dirty="0">
                          <a:effectLst/>
                        </a:rPr>
                        <a:t>1760</a:t>
                      </a:r>
                      <a:endParaRPr lang="en-US" sz="2800" dirty="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fontAlgn="base">
                        <a:lnSpc>
                          <a:spcPts val="940"/>
                        </a:lnSpc>
                        <a:spcBef>
                          <a:spcPts val="185"/>
                        </a:spcBef>
                        <a:spcAft>
                          <a:spcPts val="0"/>
                        </a:spcAft>
                        <a:tabLst>
                          <a:tab pos="137160" algn="dec"/>
                        </a:tabLst>
                      </a:pPr>
                      <a:r>
                        <a:rPr lang="en-US" sz="1600" dirty="0">
                          <a:effectLst/>
                        </a:rPr>
                        <a:t>1.05</a:t>
                      </a:r>
                      <a:endParaRPr lang="en-US" sz="2800" dirty="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9705" marR="0" algn="ctr" fontAlgn="base">
                        <a:lnSpc>
                          <a:spcPts val="940"/>
                        </a:lnSpc>
                        <a:spcBef>
                          <a:spcPts val="0"/>
                        </a:spcBef>
                        <a:spcAft>
                          <a:spcPts val="40"/>
                        </a:spcAft>
                      </a:pPr>
                      <a:r>
                        <a:rPr lang="en-US" sz="1600" dirty="0">
                          <a:effectLst/>
                        </a:rPr>
                        <a:t>65</a:t>
                      </a:r>
                      <a:endParaRPr lang="en-US" sz="2800" dirty="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33985" marR="0" algn="ctr" fontAlgn="base">
                        <a:lnSpc>
                          <a:spcPts val="940"/>
                        </a:lnSpc>
                        <a:spcBef>
                          <a:spcPts val="0"/>
                        </a:spcBef>
                        <a:spcAft>
                          <a:spcPts val="75"/>
                        </a:spcAft>
                      </a:pPr>
                      <a:r>
                        <a:rPr lang="en-US" sz="1600" dirty="0">
                          <a:effectLst/>
                        </a:rPr>
                        <a:t>1410</a:t>
                      </a:r>
                      <a:endParaRPr lang="en-US" sz="2800" dirty="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33985" marR="0" algn="ctr" fontAlgn="base">
                        <a:lnSpc>
                          <a:spcPts val="940"/>
                        </a:lnSpc>
                        <a:spcBef>
                          <a:spcPts val="0"/>
                        </a:spcBef>
                        <a:spcAft>
                          <a:spcPts val="135"/>
                        </a:spcAft>
                      </a:pPr>
                      <a:r>
                        <a:rPr lang="en-US" sz="1600" dirty="0">
                          <a:effectLst/>
                        </a:rPr>
                        <a:t>1475</a:t>
                      </a:r>
                      <a:endParaRPr lang="en-US" sz="2800" dirty="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fontAlgn="base">
                        <a:lnSpc>
                          <a:spcPts val="940"/>
                        </a:lnSpc>
                        <a:spcBef>
                          <a:spcPts val="0"/>
                        </a:spcBef>
                        <a:spcAft>
                          <a:spcPts val="180"/>
                        </a:spcAft>
                        <a:tabLst>
                          <a:tab pos="137160" algn="dec"/>
                        </a:tabLst>
                      </a:pPr>
                      <a:r>
                        <a:rPr lang="en-US" sz="1600" dirty="0">
                          <a:effectLst/>
                        </a:rPr>
                        <a:t>0.88</a:t>
                      </a:r>
                      <a:endParaRPr lang="en-US" sz="2800" dirty="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0321">
                <a:tc>
                  <a:txBody>
                    <a:bodyPr/>
                    <a:lstStyle/>
                    <a:p>
                      <a:pPr marL="0" marR="113030" algn="ctr" fontAlgn="base">
                        <a:lnSpc>
                          <a:spcPts val="940"/>
                        </a:lnSpc>
                        <a:spcBef>
                          <a:spcPts val="0"/>
                        </a:spcBef>
                        <a:spcAft>
                          <a:spcPts val="60"/>
                        </a:spcAft>
                      </a:pPr>
                      <a:r>
                        <a:rPr lang="en-US" sz="1600" dirty="0">
                          <a:effectLst/>
                        </a:rPr>
                        <a:t>250</a:t>
                      </a:r>
                      <a:endParaRPr lang="en-US" sz="2800" dirty="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1290" marR="0" algn="ctr" fontAlgn="base">
                        <a:lnSpc>
                          <a:spcPts val="940"/>
                        </a:lnSpc>
                        <a:spcBef>
                          <a:spcPts val="175"/>
                        </a:spcBef>
                        <a:spcAft>
                          <a:spcPts val="10"/>
                        </a:spcAft>
                      </a:pPr>
                      <a:r>
                        <a:rPr lang="en-US" sz="1600" dirty="0">
                          <a:effectLst/>
                        </a:rPr>
                        <a:t>500</a:t>
                      </a:r>
                      <a:endParaRPr lang="en-US" sz="2800" dirty="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37160" marR="0" algn="ctr" fontAlgn="base">
                        <a:lnSpc>
                          <a:spcPts val="915"/>
                        </a:lnSpc>
                        <a:spcBef>
                          <a:spcPts val="210"/>
                        </a:spcBef>
                        <a:spcAft>
                          <a:spcPts val="0"/>
                        </a:spcAft>
                      </a:pPr>
                      <a:r>
                        <a:rPr lang="en-US" sz="1600" dirty="0">
                          <a:effectLst/>
                        </a:rPr>
                        <a:t>2000</a:t>
                      </a:r>
                      <a:endParaRPr lang="en-US" sz="2800" dirty="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37160" marR="0" algn="ctr" fontAlgn="base">
                        <a:lnSpc>
                          <a:spcPts val="905"/>
                        </a:lnSpc>
                        <a:spcBef>
                          <a:spcPts val="220"/>
                        </a:spcBef>
                        <a:spcAft>
                          <a:spcPts val="0"/>
                        </a:spcAft>
                      </a:pPr>
                      <a:r>
                        <a:rPr lang="en-US" sz="1600" dirty="0">
                          <a:effectLst/>
                        </a:rPr>
                        <a:t>2500</a:t>
                      </a:r>
                      <a:endParaRPr lang="en-US" sz="2800" dirty="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fontAlgn="base">
                        <a:lnSpc>
                          <a:spcPts val="930"/>
                        </a:lnSpc>
                        <a:spcBef>
                          <a:spcPts val="195"/>
                        </a:spcBef>
                        <a:spcAft>
                          <a:spcPts val="0"/>
                        </a:spcAft>
                        <a:tabLst>
                          <a:tab pos="137160" algn="dec"/>
                        </a:tabLst>
                      </a:pPr>
                      <a:r>
                        <a:rPr lang="en-US" sz="1600" dirty="0">
                          <a:effectLst/>
                        </a:rPr>
                        <a:t>1.00</a:t>
                      </a:r>
                      <a:endParaRPr lang="en-US" sz="2800" dirty="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9705" marR="0" algn="ctr" fontAlgn="base">
                        <a:lnSpc>
                          <a:spcPts val="940"/>
                        </a:lnSpc>
                        <a:spcBef>
                          <a:spcPts val="175"/>
                        </a:spcBef>
                        <a:spcAft>
                          <a:spcPts val="10"/>
                        </a:spcAft>
                      </a:pPr>
                      <a:r>
                        <a:rPr lang="en-US" sz="1600" dirty="0">
                          <a:effectLst/>
                        </a:rPr>
                        <a:t>90</a:t>
                      </a:r>
                      <a:endParaRPr lang="en-US" sz="2800" dirty="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33985" marR="0" algn="ctr" fontAlgn="base">
                        <a:lnSpc>
                          <a:spcPts val="940"/>
                        </a:lnSpc>
                        <a:spcBef>
                          <a:spcPts val="0"/>
                        </a:spcBef>
                        <a:spcAft>
                          <a:spcPts val="95"/>
                        </a:spcAft>
                      </a:pPr>
                      <a:r>
                        <a:rPr lang="en-US" sz="1600" dirty="0">
                          <a:effectLst/>
                        </a:rPr>
                        <a:t>2000</a:t>
                      </a:r>
                      <a:endParaRPr lang="en-US" sz="2800" dirty="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33985" marR="0" algn="ctr" fontAlgn="base">
                        <a:lnSpc>
                          <a:spcPts val="940"/>
                        </a:lnSpc>
                        <a:spcBef>
                          <a:spcPts val="0"/>
                        </a:spcBef>
                        <a:spcAft>
                          <a:spcPts val="150"/>
                        </a:spcAft>
                      </a:pPr>
                      <a:r>
                        <a:rPr lang="en-US" sz="1600" dirty="0">
                          <a:effectLst/>
                        </a:rPr>
                        <a:t>2090</a:t>
                      </a:r>
                      <a:endParaRPr lang="en-US" sz="2800" dirty="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fontAlgn="base">
                        <a:lnSpc>
                          <a:spcPts val="920"/>
                        </a:lnSpc>
                        <a:spcBef>
                          <a:spcPts val="0"/>
                        </a:spcBef>
                        <a:spcAft>
                          <a:spcPts val="205"/>
                        </a:spcAft>
                        <a:tabLst>
                          <a:tab pos="137160" algn="dec"/>
                        </a:tabLst>
                      </a:pPr>
                      <a:r>
                        <a:rPr lang="en-US" sz="1600" dirty="0">
                          <a:effectLst/>
                        </a:rPr>
                        <a:t>0.83</a:t>
                      </a:r>
                      <a:endParaRPr lang="en-US" sz="2800" dirty="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0321">
                <a:tc>
                  <a:txBody>
                    <a:bodyPr/>
                    <a:lstStyle/>
                    <a:p>
                      <a:pPr marL="0" marR="113030" algn="ctr" fontAlgn="base">
                        <a:lnSpc>
                          <a:spcPts val="940"/>
                        </a:lnSpc>
                        <a:spcBef>
                          <a:spcPts val="195"/>
                        </a:spcBef>
                        <a:spcAft>
                          <a:spcPts val="85"/>
                        </a:spcAft>
                      </a:pPr>
                      <a:r>
                        <a:rPr lang="en-US" sz="1600" dirty="0">
                          <a:effectLst/>
                        </a:rPr>
                        <a:t>333</a:t>
                      </a:r>
                      <a:endParaRPr lang="en-US" sz="2800" dirty="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1290" marR="0" algn="ctr" fontAlgn="base">
                        <a:lnSpc>
                          <a:spcPts val="940"/>
                        </a:lnSpc>
                        <a:spcBef>
                          <a:spcPts val="170"/>
                        </a:spcBef>
                        <a:spcAft>
                          <a:spcPts val="110"/>
                        </a:spcAft>
                      </a:pPr>
                      <a:r>
                        <a:rPr lang="en-US" sz="1600" dirty="0">
                          <a:effectLst/>
                        </a:rPr>
                        <a:t>650</a:t>
                      </a:r>
                      <a:endParaRPr lang="en-US" sz="2800" dirty="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37160" marR="0" algn="ctr" fontAlgn="base">
                        <a:lnSpc>
                          <a:spcPts val="940"/>
                        </a:lnSpc>
                        <a:spcBef>
                          <a:spcPts val="230"/>
                        </a:spcBef>
                        <a:spcAft>
                          <a:spcPts val="50"/>
                        </a:spcAft>
                      </a:pPr>
                      <a:r>
                        <a:rPr lang="en-US" sz="1600" dirty="0">
                          <a:effectLst/>
                        </a:rPr>
                        <a:t>2500</a:t>
                      </a:r>
                      <a:endParaRPr lang="en-US" sz="2800" dirty="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37160" marR="0" algn="ctr" fontAlgn="base">
                        <a:lnSpc>
                          <a:spcPts val="940"/>
                        </a:lnSpc>
                        <a:spcBef>
                          <a:spcPts val="245"/>
                        </a:spcBef>
                        <a:spcAft>
                          <a:spcPts val="35"/>
                        </a:spcAft>
                      </a:pPr>
                      <a:r>
                        <a:rPr lang="en-US" sz="1600" dirty="0">
                          <a:effectLst/>
                        </a:rPr>
                        <a:t>3150</a:t>
                      </a:r>
                      <a:endParaRPr lang="en-US" sz="2800" dirty="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fontAlgn="base">
                        <a:lnSpc>
                          <a:spcPts val="940"/>
                        </a:lnSpc>
                        <a:spcBef>
                          <a:spcPts val="225"/>
                        </a:spcBef>
                        <a:spcAft>
                          <a:spcPts val="55"/>
                        </a:spcAft>
                        <a:tabLst>
                          <a:tab pos="137160" algn="dec"/>
                        </a:tabLst>
                      </a:pPr>
                      <a:r>
                        <a:rPr lang="en-US" sz="1600" dirty="0">
                          <a:effectLst/>
                        </a:rPr>
                        <a:t>0.94</a:t>
                      </a:r>
                      <a:endParaRPr lang="en-US" sz="2800" dirty="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9705" marR="0" algn="ctr" fontAlgn="base">
                        <a:lnSpc>
                          <a:spcPts val="940"/>
                        </a:lnSpc>
                        <a:spcBef>
                          <a:spcPts val="175"/>
                        </a:spcBef>
                        <a:spcAft>
                          <a:spcPts val="105"/>
                        </a:spcAft>
                      </a:pPr>
                      <a:r>
                        <a:rPr lang="en-US" sz="1600" dirty="0">
                          <a:effectLst/>
                        </a:rPr>
                        <a:t>120</a:t>
                      </a:r>
                      <a:endParaRPr lang="en-US" sz="2800" dirty="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33985" marR="0" algn="ctr" fontAlgn="base">
                        <a:lnSpc>
                          <a:spcPts val="940"/>
                        </a:lnSpc>
                        <a:spcBef>
                          <a:spcPts val="0"/>
                        </a:spcBef>
                        <a:spcAft>
                          <a:spcPts val="165"/>
                        </a:spcAft>
                      </a:pPr>
                      <a:r>
                        <a:rPr lang="en-US" sz="1600" dirty="0">
                          <a:effectLst/>
                        </a:rPr>
                        <a:t>2500</a:t>
                      </a:r>
                      <a:endParaRPr lang="en-US" sz="2800" dirty="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33985" marR="0" algn="ctr" fontAlgn="base">
                        <a:lnSpc>
                          <a:spcPts val="940"/>
                        </a:lnSpc>
                        <a:spcBef>
                          <a:spcPts val="0"/>
                        </a:spcBef>
                        <a:spcAft>
                          <a:spcPts val="225"/>
                        </a:spcAft>
                      </a:pPr>
                      <a:r>
                        <a:rPr lang="en-US" sz="1600" dirty="0">
                          <a:effectLst/>
                        </a:rPr>
                        <a:t>2620</a:t>
                      </a:r>
                      <a:endParaRPr lang="en-US" sz="2800" dirty="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fontAlgn="base">
                        <a:lnSpc>
                          <a:spcPts val="940"/>
                        </a:lnSpc>
                        <a:spcBef>
                          <a:spcPts val="0"/>
                        </a:spcBef>
                        <a:spcAft>
                          <a:spcPts val="275"/>
                        </a:spcAft>
                        <a:tabLst>
                          <a:tab pos="137160" algn="dec"/>
                        </a:tabLst>
                      </a:pPr>
                      <a:r>
                        <a:rPr lang="en-US" sz="1600" dirty="0">
                          <a:effectLst/>
                        </a:rPr>
                        <a:t>0.79</a:t>
                      </a:r>
                      <a:endParaRPr lang="en-US" sz="2800" dirty="0">
                        <a:effectLst/>
                        <a:latin typeface="Times New Roman" panose="02020603050405020304" pitchFamily="18" charset="0"/>
                        <a:ea typeface="PMingLiU"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254159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Table 6</a:t>
            </a:r>
            <a:r>
              <a:rPr lang="en-US" sz="2800" b="1" dirty="0" smtClean="0"/>
              <a:t>.   </a:t>
            </a:r>
            <a:r>
              <a:rPr lang="en-US" b="1" dirty="0" smtClean="0"/>
              <a:t>Audible Sound Level</a:t>
            </a:r>
            <a:endParaRPr lang="en-US"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50803273"/>
              </p:ext>
            </p:extLst>
          </p:nvPr>
        </p:nvGraphicFramePr>
        <p:xfrm>
          <a:off x="1696064" y="1825625"/>
          <a:ext cx="8200104" cy="1981200"/>
        </p:xfrm>
        <a:graphic>
          <a:graphicData uri="http://schemas.openxmlformats.org/drawingml/2006/table">
            <a:tbl>
              <a:tblPr firstRow="1" bandRow="1">
                <a:tableStyleId>{5C22544A-7EE6-4342-B048-85BDC9FD1C3A}</a:tableStyleId>
              </a:tblPr>
              <a:tblGrid>
                <a:gridCol w="4100052"/>
                <a:gridCol w="4100052"/>
              </a:tblGrid>
              <a:tr h="370840">
                <a:tc>
                  <a:txBody>
                    <a:bodyPr/>
                    <a:lstStyle/>
                    <a:p>
                      <a:pPr algn="ctr"/>
                      <a:r>
                        <a:rPr lang="en-US" sz="2000" b="1" dirty="0" smtClean="0"/>
                        <a:t>kVA</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t>Average</a:t>
                      </a:r>
                      <a:r>
                        <a:rPr lang="en-US" sz="2000" b="1" baseline="0" dirty="0" smtClean="0"/>
                        <a:t> Sound Lever (Decibels)</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2000" b="1" dirty="0" smtClean="0"/>
                        <a:t>50 and below</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t>48</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2000" b="1" dirty="0" smtClean="0"/>
                        <a:t>75 - 100</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t>51</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2000" b="1" dirty="0" smtClean="0"/>
                        <a:t>167 -250</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t>55</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2000" b="1" dirty="0" smtClean="0"/>
                        <a:t>333</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t>56</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531656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Warranty</a:t>
            </a:r>
            <a:endParaRPr lang="en-US" b="1" dirty="0"/>
          </a:p>
        </p:txBody>
      </p:sp>
      <p:sp>
        <p:nvSpPr>
          <p:cNvPr id="3" name="Content Placeholder 2"/>
          <p:cNvSpPr>
            <a:spLocks noGrp="1"/>
          </p:cNvSpPr>
          <p:nvPr>
            <p:ph idx="1"/>
          </p:nvPr>
        </p:nvSpPr>
        <p:spPr>
          <a:xfrm>
            <a:off x="566057" y="1465943"/>
            <a:ext cx="10972799" cy="4711020"/>
          </a:xfrm>
        </p:spPr>
        <p:txBody>
          <a:bodyPr>
            <a:normAutofit/>
          </a:bodyPr>
          <a:lstStyle/>
          <a:p>
            <a:pPr fontAlgn="base"/>
            <a:r>
              <a:rPr lang="en-US" sz="2400" dirty="0">
                <a:latin typeface="Arial" panose="020B0604020202020204" pitchFamily="34" charset="0"/>
                <a:cs typeface="Arial" panose="020B0604020202020204" pitchFamily="34" charset="0"/>
              </a:rPr>
              <a:t>The supplier/manufacturer shall warrant its transformers to be free of defects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in material and workmanship for a period not to exceed </a:t>
            </a:r>
            <a:endParaRPr lang="en-US" sz="2400" dirty="0" smtClean="0">
              <a:latin typeface="Arial" panose="020B0604020202020204" pitchFamily="34" charset="0"/>
              <a:cs typeface="Arial" panose="020B0604020202020204" pitchFamily="34" charset="0"/>
            </a:endParaRPr>
          </a:p>
          <a:p>
            <a:pPr lvl="1" fontAlgn="base"/>
            <a:r>
              <a:rPr lang="en-US" sz="2000" dirty="0" smtClean="0">
                <a:solidFill>
                  <a:srgbClr val="FF0000"/>
                </a:solidFill>
                <a:latin typeface="Arial" panose="020B0604020202020204" pitchFamily="34" charset="0"/>
                <a:cs typeface="Arial" panose="020B0604020202020204" pitchFamily="34" charset="0"/>
              </a:rPr>
              <a:t>twelve </a:t>
            </a:r>
            <a:r>
              <a:rPr lang="en-US" sz="2000" dirty="0">
                <a:solidFill>
                  <a:srgbClr val="FF0000"/>
                </a:solidFill>
                <a:latin typeface="Arial" panose="020B0604020202020204" pitchFamily="34" charset="0"/>
                <a:cs typeface="Arial" panose="020B0604020202020204" pitchFamily="34" charset="0"/>
              </a:rPr>
              <a:t>(12) months from the date of initial installation or </a:t>
            </a:r>
            <a:endParaRPr lang="en-US" sz="2000" dirty="0" smtClean="0">
              <a:solidFill>
                <a:srgbClr val="FF0000"/>
              </a:solidFill>
              <a:latin typeface="Arial" panose="020B0604020202020204" pitchFamily="34" charset="0"/>
              <a:cs typeface="Arial" panose="020B0604020202020204" pitchFamily="34" charset="0"/>
            </a:endParaRPr>
          </a:p>
          <a:p>
            <a:pPr lvl="1" fontAlgn="base"/>
            <a:r>
              <a:rPr lang="en-US" sz="2000" dirty="0" smtClean="0">
                <a:solidFill>
                  <a:srgbClr val="FF0000"/>
                </a:solidFill>
                <a:latin typeface="Arial" panose="020B0604020202020204" pitchFamily="34" charset="0"/>
                <a:cs typeface="Arial" panose="020B0604020202020204" pitchFamily="34" charset="0"/>
              </a:rPr>
              <a:t>eighteen </a:t>
            </a:r>
            <a:r>
              <a:rPr lang="en-US" sz="2000" dirty="0">
                <a:solidFill>
                  <a:srgbClr val="FF0000"/>
                </a:solidFill>
                <a:latin typeface="Arial" panose="020B0604020202020204" pitchFamily="34" charset="0"/>
                <a:cs typeface="Arial" panose="020B0604020202020204" pitchFamily="34" charset="0"/>
              </a:rPr>
              <a:t>(18) months from the date of delivery</a:t>
            </a:r>
            <a:r>
              <a:rPr lang="en-US" sz="2000" dirty="0" smtClean="0">
                <a:solidFill>
                  <a:srgbClr val="FF0000"/>
                </a:solidFill>
                <a:latin typeface="Arial" panose="020B0604020202020204" pitchFamily="34" charset="0"/>
                <a:cs typeface="Arial" panose="020B0604020202020204" pitchFamily="34" charset="0"/>
              </a:rPr>
              <a:t>.</a:t>
            </a:r>
            <a:endParaRPr lang="en-US" sz="2000" dirty="0">
              <a:solidFill>
                <a:srgbClr val="FF0000"/>
              </a:solidFill>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In </a:t>
            </a:r>
            <a:r>
              <a:rPr lang="en-US" sz="2400" dirty="0">
                <a:latin typeface="Arial" panose="020B0604020202020204" pitchFamily="34" charset="0"/>
                <a:cs typeface="Arial" panose="020B0604020202020204" pitchFamily="34" charset="0"/>
              </a:rPr>
              <a:t>the event of breakdown within the period of warranty, the User shall inform the manufacturer within 30 working days. </a:t>
            </a: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When </a:t>
            </a:r>
            <a:r>
              <a:rPr lang="en-US" sz="2400" dirty="0">
                <a:latin typeface="Arial" panose="020B0604020202020204" pitchFamily="34" charset="0"/>
                <a:cs typeface="Arial" panose="020B0604020202020204" pitchFamily="34" charset="0"/>
              </a:rPr>
              <a:t>duly informed, the manufacturer shall promptly investigate, repair or replace the transformer, if necessary. </a:t>
            </a: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All </a:t>
            </a:r>
            <a:r>
              <a:rPr lang="en-US" sz="2400" dirty="0">
                <a:latin typeface="Arial" panose="020B0604020202020204" pitchFamily="34" charset="0"/>
                <a:cs typeface="Arial" panose="020B0604020202020204" pitchFamily="34" charset="0"/>
              </a:rPr>
              <a:t>replacements shall be made within 60 days from receipt of the first notice of the User. </a:t>
            </a: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rPr>
              <a:t>User may impose a penalty to the supplier for each day of delay beyond the 60-day limit</a:t>
            </a:r>
          </a:p>
        </p:txBody>
      </p:sp>
    </p:spTree>
    <p:extLst>
      <p:ext uri="{BB962C8B-B14F-4D97-AF65-F5344CB8AC3E}">
        <p14:creationId xmlns:p14="http://schemas.microsoft.com/office/powerpoint/2010/main" val="22302062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83" y="6606998"/>
            <a:ext cx="12192000" cy="25549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5" name="Rectangle 4"/>
          <p:cNvSpPr/>
          <p:nvPr/>
        </p:nvSpPr>
        <p:spPr>
          <a:xfrm>
            <a:off x="0" y="-26895"/>
            <a:ext cx="12192000" cy="25549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pic>
        <p:nvPicPr>
          <p:cNvPr id="6" name="Picture 10" descr="july-nealogo.gif"/>
          <p:cNvPicPr>
            <a:picLocks noChangeAspect="1"/>
          </p:cNvPicPr>
          <p:nvPr/>
        </p:nvPicPr>
        <p:blipFill>
          <a:blip r:embed="rId2"/>
          <a:srcRect/>
          <a:stretch>
            <a:fillRect/>
          </a:stretch>
        </p:blipFill>
        <p:spPr bwMode="auto">
          <a:xfrm>
            <a:off x="11363930" y="6275495"/>
            <a:ext cx="626364" cy="571888"/>
          </a:xfrm>
          <a:prstGeom prst="rect">
            <a:avLst/>
          </a:prstGeom>
          <a:noFill/>
          <a:ln w="9525">
            <a:noFill/>
            <a:miter lim="800000"/>
            <a:headEnd/>
            <a:tailEnd/>
          </a:ln>
        </p:spPr>
      </p:pic>
      <p:sp>
        <p:nvSpPr>
          <p:cNvPr id="7" name="Rectangle 6"/>
          <p:cNvSpPr/>
          <p:nvPr/>
        </p:nvSpPr>
        <p:spPr>
          <a:xfrm>
            <a:off x="1958788" y="2436439"/>
            <a:ext cx="7391400" cy="923330"/>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1" fontAlgn="auto" hangingPunct="1">
              <a:spcBef>
                <a:spcPts val="0"/>
              </a:spcBef>
              <a:spcAft>
                <a:spcPts val="0"/>
              </a:spcAft>
              <a:defRPr/>
            </a:pPr>
            <a:r>
              <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onotype Corsiva" pitchFamily="66" charset="0"/>
              </a:rPr>
              <a:t>Thank you!</a:t>
            </a:r>
          </a:p>
        </p:txBody>
      </p:sp>
    </p:spTree>
    <p:extLst>
      <p:ext uri="{BB962C8B-B14F-4D97-AF65-F5344CB8AC3E}">
        <p14:creationId xmlns:p14="http://schemas.microsoft.com/office/powerpoint/2010/main" val="3976064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2688" t="40757" r="5509" b="10115"/>
          <a:stretch/>
        </p:blipFill>
        <p:spPr>
          <a:xfrm>
            <a:off x="1409700" y="152400"/>
            <a:ext cx="9334500" cy="6477000"/>
          </a:xfrm>
          <a:prstGeom prst="rect">
            <a:avLst/>
          </a:prstGeom>
        </p:spPr>
      </p:pic>
    </p:spTree>
    <p:extLst>
      <p:ext uri="{BB962C8B-B14F-4D97-AF65-F5344CB8AC3E}">
        <p14:creationId xmlns:p14="http://schemas.microsoft.com/office/powerpoint/2010/main" val="7088628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8265"/>
            <a:ext cx="12191999" cy="1280890"/>
          </a:xfrm>
        </p:spPr>
        <p:txBody>
          <a:bodyPr anchor="ctr">
            <a:normAutofit/>
          </a:bodyPr>
          <a:lstStyle/>
          <a:p>
            <a:r>
              <a:rPr lang="en-US" sz="4000" dirty="0" smtClean="0">
                <a:latin typeface="Arial Black" panose="020B0A04020102020204" pitchFamily="34" charset="0"/>
              </a:rPr>
              <a:t>    Background</a:t>
            </a:r>
            <a:endParaRPr lang="en-US" sz="4000" dirty="0">
              <a:latin typeface="Arial Black" panose="020B0A04020102020204" pitchFamily="34" charset="0"/>
            </a:endParaRPr>
          </a:p>
        </p:txBody>
      </p:sp>
      <p:sp>
        <p:nvSpPr>
          <p:cNvPr id="3" name="Content Placeholder 2"/>
          <p:cNvSpPr>
            <a:spLocks noGrp="1"/>
          </p:cNvSpPr>
          <p:nvPr>
            <p:ph idx="1"/>
          </p:nvPr>
        </p:nvSpPr>
        <p:spPr>
          <a:xfrm>
            <a:off x="962212" y="1516169"/>
            <a:ext cx="6222359" cy="4870563"/>
          </a:xfrm>
        </p:spPr>
        <p:txBody>
          <a:bodyPr>
            <a:noAutofit/>
          </a:bodyPr>
          <a:lstStyle/>
          <a:p>
            <a:r>
              <a:rPr lang="en-US" dirty="0" smtClean="0">
                <a:solidFill>
                  <a:schemeClr val="tx1"/>
                </a:solidFill>
                <a:latin typeface="Arial" panose="020B0604020202020204" pitchFamily="34" charset="0"/>
                <a:cs typeface="Arial" panose="020B0604020202020204" pitchFamily="34" charset="0"/>
              </a:rPr>
              <a:t>A MOA between NEA and International Copper Association Southeast Asia (ICASEA) to harmonize the standards for the distribution system of Electric Cooperatives.</a:t>
            </a:r>
          </a:p>
          <a:p>
            <a:endParaRPr lang="en-US" sz="1000" dirty="0" smtClean="0">
              <a:solidFill>
                <a:schemeClr val="tx1"/>
              </a:solidFill>
              <a:latin typeface="Arial" panose="020B0604020202020204" pitchFamily="34" charset="0"/>
              <a:cs typeface="Arial" panose="020B0604020202020204" pitchFamily="34" charset="0"/>
            </a:endParaRPr>
          </a:p>
          <a:p>
            <a:r>
              <a:rPr lang="en-US" dirty="0" smtClean="0">
                <a:solidFill>
                  <a:schemeClr val="tx1"/>
                </a:solidFill>
                <a:latin typeface="Arial" panose="020B0604020202020204" pitchFamily="34" charset="0"/>
                <a:cs typeface="Arial" panose="020B0604020202020204" pitchFamily="34" charset="0"/>
              </a:rPr>
              <a:t>Such MOA resulted in the publication of the handbook which contains new transformer specifications and procurement guidelines.</a:t>
            </a:r>
            <a:endParaRPr lang="en-US" dirty="0">
              <a:solidFill>
                <a:schemeClr val="tx1"/>
              </a:solidFill>
              <a:latin typeface="Arial" panose="020B0604020202020204" pitchFamily="34" charset="0"/>
              <a:cs typeface="Arial" panose="020B0604020202020204" pitchFamily="34" charset="0"/>
            </a:endParaRPr>
          </a:p>
        </p:txBody>
      </p:sp>
      <p:sp>
        <p:nvSpPr>
          <p:cNvPr id="5" name="Rectangle 4"/>
          <p:cNvSpPr/>
          <p:nvPr/>
        </p:nvSpPr>
        <p:spPr>
          <a:xfrm>
            <a:off x="4483" y="6606998"/>
            <a:ext cx="12192000" cy="25549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6" name="Rectangle 5"/>
          <p:cNvSpPr/>
          <p:nvPr/>
        </p:nvSpPr>
        <p:spPr>
          <a:xfrm>
            <a:off x="0" y="0"/>
            <a:ext cx="12192000" cy="25549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pic>
        <p:nvPicPr>
          <p:cNvPr id="7" name="Picture 10" descr="july-nealogo.gif"/>
          <p:cNvPicPr>
            <a:picLocks noChangeAspect="1"/>
          </p:cNvPicPr>
          <p:nvPr/>
        </p:nvPicPr>
        <p:blipFill>
          <a:blip r:embed="rId2"/>
          <a:srcRect/>
          <a:stretch>
            <a:fillRect/>
          </a:stretch>
        </p:blipFill>
        <p:spPr bwMode="auto">
          <a:xfrm>
            <a:off x="11363930" y="6275495"/>
            <a:ext cx="626364" cy="571888"/>
          </a:xfrm>
          <a:prstGeom prst="rect">
            <a:avLst/>
          </a:prstGeom>
          <a:noFill/>
          <a:ln w="9525">
            <a:noFill/>
            <a:miter lim="800000"/>
            <a:headEnd/>
            <a:tailEnd/>
          </a:ln>
        </p:spPr>
      </p:pic>
      <p:pic>
        <p:nvPicPr>
          <p:cNvPr id="1026" name="Picture 2" descr="C:\Users\ENG\Downloads\prep1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34565" y="1289838"/>
            <a:ext cx="3460321" cy="4985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364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8265"/>
            <a:ext cx="12191999" cy="1280890"/>
          </a:xfrm>
        </p:spPr>
        <p:txBody>
          <a:bodyPr anchor="ctr">
            <a:normAutofit/>
          </a:bodyPr>
          <a:lstStyle/>
          <a:p>
            <a:pPr algn="ctr"/>
            <a:r>
              <a:rPr lang="en-US" sz="4800" dirty="0" smtClean="0">
                <a:latin typeface="Arial Black" panose="020B0A04020102020204" pitchFamily="34" charset="0"/>
              </a:rPr>
              <a:t>Acknowledgements</a:t>
            </a:r>
            <a:endParaRPr lang="en-US" sz="4800" dirty="0">
              <a:latin typeface="Arial Black" panose="020B0A04020102020204" pitchFamily="34" charset="0"/>
            </a:endParaRPr>
          </a:p>
        </p:txBody>
      </p:sp>
      <p:sp>
        <p:nvSpPr>
          <p:cNvPr id="3" name="Content Placeholder 2"/>
          <p:cNvSpPr>
            <a:spLocks noGrp="1"/>
          </p:cNvSpPr>
          <p:nvPr>
            <p:ph idx="1"/>
          </p:nvPr>
        </p:nvSpPr>
        <p:spPr>
          <a:xfrm>
            <a:off x="860612" y="2357998"/>
            <a:ext cx="10065777" cy="3052041"/>
          </a:xfrm>
        </p:spPr>
        <p:txBody>
          <a:bodyPr>
            <a:noAutofit/>
          </a:bodyPr>
          <a:lstStyle/>
          <a:p>
            <a:pPr marL="0" indent="0" algn="just">
              <a:buNone/>
            </a:pPr>
            <a:r>
              <a:rPr lang="en-US" sz="3600" dirty="0" smtClean="0">
                <a:solidFill>
                  <a:schemeClr val="tx1"/>
                </a:solidFill>
                <a:latin typeface="Arial" panose="020B0604020202020204" pitchFamily="34" charset="0"/>
                <a:cs typeface="Arial" panose="020B0604020202020204" pitchFamily="34" charset="0"/>
              </a:rPr>
              <a:t>NEA and ICASEA acknowledge </a:t>
            </a:r>
            <a:r>
              <a:rPr lang="en-US" sz="3600" dirty="0" smtClean="0">
                <a:latin typeface="Arial" panose="020B0604020202020204" pitchFamily="34" charset="0"/>
                <a:cs typeface="Arial" panose="020B0604020202020204" pitchFamily="34" charset="0"/>
              </a:rPr>
              <a:t>the following:</a:t>
            </a:r>
          </a:p>
          <a:p>
            <a:pPr lvl="1" algn="just"/>
            <a:r>
              <a:rPr lang="en-US" sz="3200" dirty="0" smtClean="0">
                <a:solidFill>
                  <a:schemeClr val="tx1"/>
                </a:solidFill>
                <a:latin typeface="Arial" panose="020B0604020202020204" pitchFamily="34" charset="0"/>
                <a:cs typeface="Arial" panose="020B0604020202020204" pitchFamily="34" charset="0"/>
              </a:rPr>
              <a:t>Electric Cooperatives</a:t>
            </a:r>
          </a:p>
          <a:p>
            <a:pPr lvl="1" algn="just"/>
            <a:r>
              <a:rPr lang="en-US" sz="3200" dirty="0" smtClean="0">
                <a:solidFill>
                  <a:schemeClr val="tx1"/>
                </a:solidFill>
                <a:latin typeface="Arial" panose="020B0604020202020204" pitchFamily="34" charset="0"/>
                <a:cs typeface="Arial" panose="020B0604020202020204" pitchFamily="34" charset="0"/>
              </a:rPr>
              <a:t>UPEEEI Research and Development Foundation </a:t>
            </a:r>
          </a:p>
          <a:p>
            <a:pPr lvl="1" algn="just"/>
            <a:r>
              <a:rPr lang="en-US" sz="3200" dirty="0" smtClean="0">
                <a:solidFill>
                  <a:schemeClr val="tx1"/>
                </a:solidFill>
                <a:latin typeface="Arial" panose="020B0604020202020204" pitchFamily="34" charset="0"/>
                <a:cs typeface="Arial" panose="020B0604020202020204" pitchFamily="34" charset="0"/>
              </a:rPr>
              <a:t>UPNEC </a:t>
            </a:r>
            <a:endParaRPr lang="en-US" sz="3200" dirty="0" smtClean="0">
              <a:solidFill>
                <a:schemeClr val="tx1"/>
              </a:solidFill>
              <a:latin typeface="Arial" panose="020B0604020202020204" pitchFamily="34" charset="0"/>
              <a:cs typeface="Arial" panose="020B0604020202020204" pitchFamily="34" charset="0"/>
              <a:hlinkClick r:id="rId2" action="ppaction://hlinksldjump"/>
            </a:endParaRPr>
          </a:p>
          <a:p>
            <a:pPr lvl="1" algn="just"/>
            <a:r>
              <a:rPr lang="en-US" sz="3200" dirty="0">
                <a:latin typeface="Arial" panose="020B0604020202020204" pitchFamily="34" charset="0"/>
                <a:cs typeface="Arial" panose="020B0604020202020204" pitchFamily="34" charset="0"/>
              </a:rPr>
              <a:t>United Nations Environment </a:t>
            </a:r>
            <a:r>
              <a:rPr lang="en-US" sz="3200" dirty="0" smtClean="0">
                <a:latin typeface="Arial" panose="020B0604020202020204" pitchFamily="34" charset="0"/>
                <a:cs typeface="Arial" panose="020B0604020202020204" pitchFamily="34" charset="0"/>
              </a:rPr>
              <a:t>Programme</a:t>
            </a:r>
            <a:endParaRPr lang="en-US" sz="3200" dirty="0" smtClean="0">
              <a:solidFill>
                <a:schemeClr val="tx1"/>
              </a:solidFill>
              <a:latin typeface="Arial" panose="020B0604020202020204" pitchFamily="34" charset="0"/>
              <a:cs typeface="Arial" panose="020B0604020202020204" pitchFamily="34" charset="0"/>
              <a:hlinkClick r:id="rId2" action="ppaction://hlinksldjump"/>
            </a:endParaRPr>
          </a:p>
          <a:p>
            <a:pPr lvl="1" algn="just"/>
            <a:endParaRPr lang="en-US" dirty="0" smtClean="0">
              <a:solidFill>
                <a:schemeClr val="tx1"/>
              </a:solidFill>
              <a:latin typeface="Arial" panose="020B0604020202020204" pitchFamily="34" charset="0"/>
              <a:cs typeface="Arial" panose="020B0604020202020204" pitchFamily="34" charset="0"/>
              <a:hlinkClick r:id="rId2" action="ppaction://hlinksldjump"/>
            </a:endParaRPr>
          </a:p>
          <a:p>
            <a:pPr marL="457200" lvl="1" indent="0" algn="just">
              <a:buNone/>
            </a:pPr>
            <a:endParaRPr lang="en-US" dirty="0" smtClean="0">
              <a:solidFill>
                <a:schemeClr val="tx1"/>
              </a:solidFill>
              <a:latin typeface="Arial" panose="020B0604020202020204" pitchFamily="34" charset="0"/>
              <a:cs typeface="Arial" panose="020B0604020202020204" pitchFamily="34" charset="0"/>
              <a:hlinkClick r:id="rId2" action="ppaction://hlinksldjump"/>
            </a:endParaRPr>
          </a:p>
        </p:txBody>
      </p:sp>
      <p:sp>
        <p:nvSpPr>
          <p:cNvPr id="5" name="Rectangle 4"/>
          <p:cNvSpPr/>
          <p:nvPr/>
        </p:nvSpPr>
        <p:spPr>
          <a:xfrm>
            <a:off x="4483" y="6606998"/>
            <a:ext cx="12192000" cy="25549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6" name="Rectangle 5"/>
          <p:cNvSpPr/>
          <p:nvPr/>
        </p:nvSpPr>
        <p:spPr>
          <a:xfrm>
            <a:off x="0" y="0"/>
            <a:ext cx="12192000" cy="25549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pic>
        <p:nvPicPr>
          <p:cNvPr id="7" name="Picture 10" descr="july-nealogo.gif"/>
          <p:cNvPicPr>
            <a:picLocks noChangeAspect="1"/>
          </p:cNvPicPr>
          <p:nvPr/>
        </p:nvPicPr>
        <p:blipFill>
          <a:blip r:embed="rId3"/>
          <a:srcRect/>
          <a:stretch>
            <a:fillRect/>
          </a:stretch>
        </p:blipFill>
        <p:spPr bwMode="auto">
          <a:xfrm>
            <a:off x="11363930" y="6275495"/>
            <a:ext cx="626364" cy="571888"/>
          </a:xfrm>
          <a:prstGeom prst="rect">
            <a:avLst/>
          </a:prstGeom>
          <a:noFill/>
          <a:ln w="9525">
            <a:noFill/>
            <a:miter lim="800000"/>
            <a:headEnd/>
            <a:tailEnd/>
          </a:ln>
        </p:spPr>
      </p:pic>
    </p:spTree>
    <p:extLst>
      <p:ext uri="{BB962C8B-B14F-4D97-AF65-F5344CB8AC3E}">
        <p14:creationId xmlns:p14="http://schemas.microsoft.com/office/powerpoint/2010/main" val="2926630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697" y="522018"/>
            <a:ext cx="10743861" cy="499966"/>
          </a:xfrm>
        </p:spPr>
        <p:txBody>
          <a:bodyPr>
            <a:noAutofit/>
          </a:bodyPr>
          <a:lstStyle/>
          <a:p>
            <a:pPr algn="l"/>
            <a:r>
              <a:rPr lang="en-US" sz="3600" dirty="0" smtClean="0">
                <a:latin typeface="Arial Black" panose="020B0A04020102020204" pitchFamily="34" charset="0"/>
              </a:rPr>
              <a:t>Technical Specifications </a:t>
            </a:r>
            <a:endParaRPr lang="en-US" sz="3600" dirty="0">
              <a:latin typeface="Arial Black" panose="020B0A04020102020204" pitchFamily="34" charset="0"/>
            </a:endParaRPr>
          </a:p>
        </p:txBody>
      </p:sp>
      <p:sp>
        <p:nvSpPr>
          <p:cNvPr id="3" name="Content Placeholder 2"/>
          <p:cNvSpPr>
            <a:spLocks noGrp="1"/>
          </p:cNvSpPr>
          <p:nvPr>
            <p:ph idx="1"/>
          </p:nvPr>
        </p:nvSpPr>
        <p:spPr>
          <a:xfrm>
            <a:off x="556540" y="1248229"/>
            <a:ext cx="10549609" cy="4814442"/>
          </a:xfrm>
        </p:spPr>
        <p:txBody>
          <a:bodyPr>
            <a:noAutofit/>
          </a:bodyPr>
          <a:lstStyle/>
          <a:p>
            <a:pPr marL="0" indent="0" algn="just">
              <a:lnSpc>
                <a:spcPct val="100000"/>
              </a:lnSpc>
              <a:spcBef>
                <a:spcPts val="0"/>
              </a:spcBef>
              <a:buNone/>
            </a:pPr>
            <a:endParaRPr lang="en-US" dirty="0" smtClean="0">
              <a:latin typeface="Arial" panose="020B0604020202020204" pitchFamily="34" charset="0"/>
              <a:cs typeface="Arial" panose="020B0604020202020204" pitchFamily="34" charset="0"/>
            </a:endParaRPr>
          </a:p>
          <a:p>
            <a:pPr marL="0" indent="0" algn="just">
              <a:lnSpc>
                <a:spcPct val="100000"/>
              </a:lnSpc>
              <a:spcBef>
                <a:spcPts val="0"/>
              </a:spcBef>
              <a:buNone/>
            </a:pPr>
            <a:r>
              <a:rPr lang="en-US" sz="3200" dirty="0" smtClean="0">
                <a:latin typeface="Arial" panose="020B0604020202020204" pitchFamily="34" charset="0"/>
                <a:cs typeface="Arial" panose="020B0604020202020204" pitchFamily="34" charset="0"/>
              </a:rPr>
              <a:t>All transformers used by EC must conform to relevant standards of the following:</a:t>
            </a:r>
          </a:p>
          <a:p>
            <a:pPr algn="just">
              <a:lnSpc>
                <a:spcPct val="100000"/>
              </a:lnSpc>
              <a:spcBef>
                <a:spcPts val="0"/>
              </a:spcBef>
            </a:pPr>
            <a:r>
              <a:rPr lang="en-US" sz="3200" dirty="0" smtClean="0">
                <a:latin typeface="Arial" panose="020B0604020202020204" pitchFamily="34" charset="0"/>
                <a:cs typeface="Arial" panose="020B0604020202020204" pitchFamily="34" charset="0"/>
              </a:rPr>
              <a:t>Institute of Electrical and Electronic Engineers (IEEE)</a:t>
            </a:r>
          </a:p>
          <a:p>
            <a:pPr algn="just">
              <a:lnSpc>
                <a:spcPct val="100000"/>
              </a:lnSpc>
              <a:spcBef>
                <a:spcPts val="0"/>
              </a:spcBef>
            </a:pPr>
            <a:r>
              <a:rPr lang="en-US" sz="3200" dirty="0" smtClean="0">
                <a:latin typeface="Arial" panose="020B0604020202020204" pitchFamily="34" charset="0"/>
                <a:cs typeface="Arial" panose="020B0604020202020204" pitchFamily="34" charset="0"/>
              </a:rPr>
              <a:t>National Electrical Manufacturing Association (NEMA)</a:t>
            </a:r>
          </a:p>
          <a:p>
            <a:pPr algn="just">
              <a:lnSpc>
                <a:spcPct val="100000"/>
              </a:lnSpc>
              <a:spcBef>
                <a:spcPts val="0"/>
              </a:spcBef>
            </a:pPr>
            <a:r>
              <a:rPr lang="en-US" sz="3200" dirty="0" smtClean="0">
                <a:latin typeface="Arial" panose="020B0604020202020204" pitchFamily="34" charset="0"/>
                <a:cs typeface="Arial" panose="020B0604020202020204" pitchFamily="34" charset="0"/>
              </a:rPr>
              <a:t>American Society for Testing Materials (ASTM)</a:t>
            </a:r>
          </a:p>
          <a:p>
            <a:pPr algn="just">
              <a:lnSpc>
                <a:spcPct val="100000"/>
              </a:lnSpc>
              <a:spcBef>
                <a:spcPts val="0"/>
              </a:spcBef>
            </a:pPr>
            <a:endParaRPr lang="en-US" dirty="0">
              <a:latin typeface="Arial" panose="020B0604020202020204" pitchFamily="34" charset="0"/>
              <a:cs typeface="Arial" panose="020B0604020202020204" pitchFamily="34" charset="0"/>
            </a:endParaRPr>
          </a:p>
          <a:p>
            <a:pPr marL="0" indent="0" algn="just">
              <a:lnSpc>
                <a:spcPct val="100000"/>
              </a:lnSpc>
              <a:spcBef>
                <a:spcPts val="0"/>
              </a:spcBef>
              <a:buNone/>
            </a:pPr>
            <a:endParaRPr lang="en-US" sz="2400" dirty="0" smtClean="0">
              <a:latin typeface="Arial" panose="020B0604020202020204" pitchFamily="34" charset="0"/>
              <a:cs typeface="Arial" panose="020B0604020202020204" pitchFamily="34" charset="0"/>
            </a:endParaRPr>
          </a:p>
          <a:p>
            <a:pPr algn="just">
              <a:lnSpc>
                <a:spcPct val="150000"/>
              </a:lnSpc>
              <a:buFont typeface="+mj-lt"/>
              <a:buAutoNum type="arabicPeriod"/>
            </a:pPr>
            <a:endParaRPr lang="en-US" sz="2400" dirty="0" smtClean="0">
              <a:latin typeface="Arial" panose="020B0604020202020204" pitchFamily="34" charset="0"/>
              <a:cs typeface="Arial" panose="020B0604020202020204" pitchFamily="34" charset="0"/>
            </a:endParaRPr>
          </a:p>
        </p:txBody>
      </p:sp>
      <p:sp>
        <p:nvSpPr>
          <p:cNvPr id="5" name="Rectangle 4"/>
          <p:cNvSpPr/>
          <p:nvPr/>
        </p:nvSpPr>
        <p:spPr>
          <a:xfrm>
            <a:off x="4483" y="6606998"/>
            <a:ext cx="12192000" cy="25549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6" name="Rectangle 5"/>
          <p:cNvSpPr/>
          <p:nvPr/>
        </p:nvSpPr>
        <p:spPr>
          <a:xfrm>
            <a:off x="0" y="0"/>
            <a:ext cx="12192000" cy="25549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pic>
        <p:nvPicPr>
          <p:cNvPr id="7" name="Picture 10" descr="july-nealogo.gif"/>
          <p:cNvPicPr>
            <a:picLocks noChangeAspect="1"/>
          </p:cNvPicPr>
          <p:nvPr/>
        </p:nvPicPr>
        <p:blipFill>
          <a:blip r:embed="rId2"/>
          <a:srcRect/>
          <a:stretch>
            <a:fillRect/>
          </a:stretch>
        </p:blipFill>
        <p:spPr bwMode="auto">
          <a:xfrm>
            <a:off x="11363930" y="6275495"/>
            <a:ext cx="626364" cy="571888"/>
          </a:xfrm>
          <a:prstGeom prst="rect">
            <a:avLst/>
          </a:prstGeom>
          <a:noFill/>
          <a:ln w="9525">
            <a:noFill/>
            <a:miter lim="800000"/>
            <a:headEnd/>
            <a:tailEnd/>
          </a:ln>
        </p:spPr>
      </p:pic>
      <p:sp>
        <p:nvSpPr>
          <p:cNvPr id="8" name="Content Placeholder 2"/>
          <p:cNvSpPr txBox="1">
            <a:spLocks/>
          </p:cNvSpPr>
          <p:nvPr/>
        </p:nvSpPr>
        <p:spPr>
          <a:xfrm>
            <a:off x="6453121" y="1506254"/>
            <a:ext cx="4910809" cy="45564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buFont typeface="+mj-lt"/>
              <a:buAutoNum type="arabicPeriod"/>
            </a:pPr>
            <a:endParaRPr lang="en-US" sz="7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7003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697" y="466868"/>
            <a:ext cx="10743861" cy="555116"/>
          </a:xfrm>
        </p:spPr>
        <p:txBody>
          <a:bodyPr>
            <a:noAutofit/>
          </a:bodyPr>
          <a:lstStyle/>
          <a:p>
            <a:r>
              <a:rPr lang="en-US" b="1" dirty="0"/>
              <a:t>Technical Requirements</a:t>
            </a:r>
            <a:endParaRPr lang="en-US" b="1" dirty="0">
              <a:latin typeface="Arial Black" panose="020B0A04020102020204" pitchFamily="34" charset="0"/>
            </a:endParaRPr>
          </a:p>
        </p:txBody>
      </p:sp>
      <p:sp>
        <p:nvSpPr>
          <p:cNvPr id="5" name="Rectangle 4"/>
          <p:cNvSpPr/>
          <p:nvPr/>
        </p:nvSpPr>
        <p:spPr>
          <a:xfrm>
            <a:off x="4483" y="6606998"/>
            <a:ext cx="12192000" cy="25549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6" name="Rectangle 5"/>
          <p:cNvSpPr/>
          <p:nvPr/>
        </p:nvSpPr>
        <p:spPr>
          <a:xfrm>
            <a:off x="0" y="0"/>
            <a:ext cx="12192000" cy="25549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pic>
        <p:nvPicPr>
          <p:cNvPr id="7" name="Picture 10" descr="july-nealogo.gif"/>
          <p:cNvPicPr>
            <a:picLocks noChangeAspect="1"/>
          </p:cNvPicPr>
          <p:nvPr/>
        </p:nvPicPr>
        <p:blipFill>
          <a:blip r:embed="rId2"/>
          <a:srcRect/>
          <a:stretch>
            <a:fillRect/>
          </a:stretch>
        </p:blipFill>
        <p:spPr bwMode="auto">
          <a:xfrm>
            <a:off x="11363930" y="6275495"/>
            <a:ext cx="626364" cy="571888"/>
          </a:xfrm>
          <a:prstGeom prst="rect">
            <a:avLst/>
          </a:prstGeom>
          <a:noFill/>
          <a:ln w="9525">
            <a:noFill/>
            <a:miter lim="800000"/>
            <a:headEnd/>
            <a:tailEnd/>
          </a:ln>
        </p:spPr>
      </p:pic>
      <p:sp>
        <p:nvSpPr>
          <p:cNvPr id="8" name="Content Placeholder 2"/>
          <p:cNvSpPr txBox="1">
            <a:spLocks/>
          </p:cNvSpPr>
          <p:nvPr/>
        </p:nvSpPr>
        <p:spPr>
          <a:xfrm>
            <a:off x="6453121" y="1506254"/>
            <a:ext cx="4910809" cy="45564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buFont typeface="+mj-lt"/>
              <a:buAutoNum type="arabicPeriod"/>
            </a:pPr>
            <a:endParaRPr lang="en-US" sz="700" dirty="0" smtClean="0">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p:txBody>
          <a:bodyPr/>
          <a:lstStyle/>
          <a:p>
            <a:r>
              <a:rPr lang="en-US" sz="3200" dirty="0"/>
              <a:t>Specification Requirements</a:t>
            </a:r>
          </a:p>
          <a:p>
            <a:pPr lvl="1"/>
            <a:r>
              <a:rPr lang="en-US" sz="2800" dirty="0"/>
              <a:t>The bidder shall propose a transformer based on the specification furnished by the Electric Cooperative.  Any deviation from the specification shall be put in writing subject to the approval of the evaluating authority of the User.</a:t>
            </a:r>
          </a:p>
          <a:p>
            <a:endParaRPr lang="en-US" dirty="0"/>
          </a:p>
        </p:txBody>
      </p:sp>
    </p:spTree>
    <p:extLst>
      <p:ext uri="{BB962C8B-B14F-4D97-AF65-F5344CB8AC3E}">
        <p14:creationId xmlns:p14="http://schemas.microsoft.com/office/powerpoint/2010/main" val="1377657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697" y="466868"/>
            <a:ext cx="10743861" cy="555116"/>
          </a:xfrm>
        </p:spPr>
        <p:txBody>
          <a:bodyPr>
            <a:noAutofit/>
          </a:bodyPr>
          <a:lstStyle/>
          <a:p>
            <a:r>
              <a:rPr lang="en-US" b="1" dirty="0"/>
              <a:t>Technical Requirements</a:t>
            </a:r>
            <a:endParaRPr lang="en-US" b="1" dirty="0">
              <a:latin typeface="Arial Black" panose="020B0A04020102020204" pitchFamily="34" charset="0"/>
            </a:endParaRPr>
          </a:p>
        </p:txBody>
      </p:sp>
      <p:sp>
        <p:nvSpPr>
          <p:cNvPr id="5" name="Rectangle 4"/>
          <p:cNvSpPr/>
          <p:nvPr/>
        </p:nvSpPr>
        <p:spPr>
          <a:xfrm>
            <a:off x="4483" y="6606998"/>
            <a:ext cx="12192000" cy="25549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6" name="Rectangle 5"/>
          <p:cNvSpPr/>
          <p:nvPr/>
        </p:nvSpPr>
        <p:spPr>
          <a:xfrm>
            <a:off x="0" y="0"/>
            <a:ext cx="12192000" cy="25549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pic>
        <p:nvPicPr>
          <p:cNvPr id="7" name="Picture 10" descr="july-nealogo.gif"/>
          <p:cNvPicPr>
            <a:picLocks noChangeAspect="1"/>
          </p:cNvPicPr>
          <p:nvPr/>
        </p:nvPicPr>
        <p:blipFill>
          <a:blip r:embed="rId2"/>
          <a:srcRect/>
          <a:stretch>
            <a:fillRect/>
          </a:stretch>
        </p:blipFill>
        <p:spPr bwMode="auto">
          <a:xfrm>
            <a:off x="11363930" y="6275495"/>
            <a:ext cx="626364" cy="571888"/>
          </a:xfrm>
          <a:prstGeom prst="rect">
            <a:avLst/>
          </a:prstGeom>
          <a:noFill/>
          <a:ln w="9525">
            <a:noFill/>
            <a:miter lim="800000"/>
            <a:headEnd/>
            <a:tailEnd/>
          </a:ln>
        </p:spPr>
      </p:pic>
      <p:sp>
        <p:nvSpPr>
          <p:cNvPr id="8" name="Content Placeholder 2"/>
          <p:cNvSpPr txBox="1">
            <a:spLocks/>
          </p:cNvSpPr>
          <p:nvPr/>
        </p:nvSpPr>
        <p:spPr>
          <a:xfrm>
            <a:off x="6453121" y="1506254"/>
            <a:ext cx="4910809" cy="45564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buFont typeface="+mj-lt"/>
              <a:buAutoNum type="arabicPeriod"/>
            </a:pPr>
            <a:endParaRPr lang="en-US" sz="700" dirty="0" smtClean="0">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p:txBody>
          <a:bodyPr/>
          <a:lstStyle/>
          <a:p>
            <a:r>
              <a:rPr lang="en-US" sz="3200" dirty="0" smtClean="0"/>
              <a:t>Standards</a:t>
            </a:r>
            <a:endParaRPr lang="en-US" sz="3200" dirty="0"/>
          </a:p>
          <a:p>
            <a:pPr lvl="1"/>
            <a:r>
              <a:rPr lang="en-US" sz="2800" dirty="0" smtClean="0"/>
              <a:t>Applicable Standards stated in the specification, including IEC standards, shall be the reference standards.  Should the bidder propose a transformer made from other standards, it should equal or exceed the requirements of the Applicable Standards</a:t>
            </a:r>
          </a:p>
          <a:p>
            <a:pPr lvl="1"/>
            <a:r>
              <a:rPr lang="en-US" sz="2800" dirty="0" smtClean="0"/>
              <a:t>The proposed standards shall be subject to the approval of the evaluating authority of the User.  Only internationally standard shall be submitted as part of the tender documents.</a:t>
            </a:r>
            <a:endParaRPr lang="en-US" sz="2800" dirty="0"/>
          </a:p>
          <a:p>
            <a:endParaRPr lang="en-US" dirty="0"/>
          </a:p>
        </p:txBody>
      </p:sp>
    </p:spTree>
    <p:extLst>
      <p:ext uri="{BB962C8B-B14F-4D97-AF65-F5344CB8AC3E}">
        <p14:creationId xmlns:p14="http://schemas.microsoft.com/office/powerpoint/2010/main" val="2634855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4023"/>
          </a:xfrm>
        </p:spPr>
        <p:txBody>
          <a:bodyPr>
            <a:normAutofit fontScale="90000"/>
          </a:bodyPr>
          <a:lstStyle/>
          <a:p>
            <a:pPr algn="ctr"/>
            <a:r>
              <a:rPr lang="en-US" sz="3600" b="1" dirty="0" smtClean="0"/>
              <a:t>Distribution Transformer Technical Information Sheet</a:t>
            </a:r>
            <a:endParaRPr lang="en-US" sz="3600" b="1" dirty="0"/>
          </a:p>
        </p:txBody>
      </p:sp>
      <p:graphicFrame>
        <p:nvGraphicFramePr>
          <p:cNvPr id="3" name="Table 2"/>
          <p:cNvGraphicFramePr>
            <a:graphicFrameLocks noGrp="1"/>
          </p:cNvGraphicFramePr>
          <p:nvPr>
            <p:extLst>
              <p:ext uri="{D42A27DB-BD31-4B8C-83A1-F6EECF244321}">
                <p14:modId xmlns:p14="http://schemas.microsoft.com/office/powerpoint/2010/main" val="2356686874"/>
              </p:ext>
            </p:extLst>
          </p:nvPr>
        </p:nvGraphicFramePr>
        <p:xfrm>
          <a:off x="838200" y="929148"/>
          <a:ext cx="10515600" cy="5545392"/>
        </p:xfrm>
        <a:graphic>
          <a:graphicData uri="http://schemas.openxmlformats.org/drawingml/2006/table">
            <a:tbl>
              <a:tblPr>
                <a:tableStyleId>{5C22544A-7EE6-4342-B048-85BDC9FD1C3A}</a:tableStyleId>
              </a:tblPr>
              <a:tblGrid>
                <a:gridCol w="4364966"/>
                <a:gridCol w="4364966"/>
                <a:gridCol w="1785668"/>
              </a:tblGrid>
              <a:tr h="389185">
                <a:tc>
                  <a:txBody>
                    <a:bodyPr/>
                    <a:lstStyle/>
                    <a:p>
                      <a:pPr algn="l" fontAlgn="t"/>
                      <a:r>
                        <a:rPr lang="en-US" sz="2000" u="none" strike="noStrike" dirty="0">
                          <a:effectLst/>
                        </a:rPr>
                        <a:t> </a:t>
                      </a:r>
                      <a:endParaRPr lang="en-US" sz="2000" b="0"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400" u="none" strike="noStrike" dirty="0">
                          <a:effectLst/>
                        </a:rPr>
                        <a:t>REQUIRED</a:t>
                      </a:r>
                      <a:endParaRPr lang="en-US" sz="24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400" u="none" strike="noStrike" dirty="0">
                          <a:effectLst/>
                        </a:rPr>
                        <a:t>OFFERED</a:t>
                      </a:r>
                      <a:endParaRPr lang="en-US" sz="24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5967">
                <a:tc>
                  <a:txBody>
                    <a:bodyPr/>
                    <a:lstStyle/>
                    <a:p>
                      <a:pPr algn="l" fontAlgn="ctr"/>
                      <a:r>
                        <a:rPr lang="en-US" sz="2000" u="none" strike="noStrike" dirty="0">
                          <a:effectLst/>
                        </a:rPr>
                        <a:t>Name of supplier/manufacturer</a:t>
                      </a:r>
                      <a:endParaRPr lang="en-US" sz="2000" b="0" i="0" u="none" strike="noStrike" dirty="0">
                        <a:solidFill>
                          <a:srgbClr val="000000"/>
                        </a:solidFill>
                        <a:effectLst/>
                        <a:latin typeface="Arial" panose="020B0604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u="none" strike="noStrike" dirty="0">
                          <a:effectLst/>
                        </a:rPr>
                        <a:t>To be specified</a:t>
                      </a:r>
                      <a:endParaRPr lang="en-US" sz="2000" b="0" i="0" u="none" strike="noStrike" dirty="0">
                        <a:solidFill>
                          <a:srgbClr val="000000"/>
                        </a:solidFill>
                        <a:effectLst/>
                        <a:latin typeface="Arial" panose="020B0604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2000" u="none" strike="noStrike" dirty="0">
                          <a:effectLst/>
                        </a:rPr>
                        <a:t> </a:t>
                      </a:r>
                      <a:endParaRPr lang="en-US" sz="2000" b="0"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5967">
                <a:tc>
                  <a:txBody>
                    <a:bodyPr/>
                    <a:lstStyle/>
                    <a:p>
                      <a:pPr algn="l" fontAlgn="ctr"/>
                      <a:r>
                        <a:rPr lang="en-US" sz="2000" u="none" strike="noStrike" dirty="0">
                          <a:effectLst/>
                        </a:rPr>
                        <a:t>Place of manufacture</a:t>
                      </a:r>
                      <a:endParaRPr lang="en-US" sz="2000" b="0" i="0" u="none" strike="noStrike" dirty="0">
                        <a:solidFill>
                          <a:srgbClr val="000000"/>
                        </a:solidFill>
                        <a:effectLst/>
                        <a:latin typeface="Arial" panose="020B0604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u="none" strike="noStrike" dirty="0">
                          <a:effectLst/>
                        </a:rPr>
                        <a:t>To be specified</a:t>
                      </a:r>
                      <a:endParaRPr lang="en-US" sz="2000" b="0" i="0" u="none" strike="noStrike" dirty="0">
                        <a:solidFill>
                          <a:srgbClr val="000000"/>
                        </a:solidFill>
                        <a:effectLst/>
                        <a:latin typeface="Arial" panose="020B0604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2000" u="none" strike="noStrike" dirty="0">
                          <a:effectLst/>
                        </a:rPr>
                        <a:t> </a:t>
                      </a:r>
                      <a:endParaRPr lang="en-US" sz="2000" b="0"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5967">
                <a:tc>
                  <a:txBody>
                    <a:bodyPr/>
                    <a:lstStyle/>
                    <a:p>
                      <a:pPr algn="l" fontAlgn="ctr"/>
                      <a:r>
                        <a:rPr lang="en-US" sz="2000" u="none" strike="noStrike" dirty="0">
                          <a:effectLst/>
                        </a:rPr>
                        <a:t>Type of equipment</a:t>
                      </a:r>
                      <a:endParaRPr lang="en-US" sz="2000" b="0" i="0" u="none" strike="noStrike" dirty="0">
                        <a:solidFill>
                          <a:srgbClr val="000000"/>
                        </a:solidFill>
                        <a:effectLst/>
                        <a:latin typeface="Arial" panose="020B0604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u="none" strike="noStrike" dirty="0">
                          <a:effectLst/>
                        </a:rPr>
                        <a:t>Distribution Transformer</a:t>
                      </a:r>
                      <a:endParaRPr lang="en-US" sz="2000" b="0" i="0" u="none" strike="noStrike" dirty="0">
                        <a:solidFill>
                          <a:srgbClr val="000000"/>
                        </a:solidFill>
                        <a:effectLst/>
                        <a:latin typeface="Arial" panose="020B0604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2000" u="none" strike="noStrike" dirty="0">
                          <a:effectLst/>
                        </a:rPr>
                        <a:t> </a:t>
                      </a:r>
                      <a:endParaRPr lang="en-US" sz="2000" b="0"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5967">
                <a:tc>
                  <a:txBody>
                    <a:bodyPr/>
                    <a:lstStyle/>
                    <a:p>
                      <a:pPr algn="l" fontAlgn="ctr"/>
                      <a:r>
                        <a:rPr lang="en-US" sz="2000" u="none" strike="noStrike" dirty="0">
                          <a:effectLst/>
                        </a:rPr>
                        <a:t>Phase</a:t>
                      </a:r>
                      <a:endParaRPr lang="en-US" sz="2000" b="0" i="0" u="none" strike="noStrike" dirty="0">
                        <a:solidFill>
                          <a:srgbClr val="000000"/>
                        </a:solidFill>
                        <a:effectLst/>
                        <a:latin typeface="Arial" panose="020B0604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u="none" strike="noStrike" dirty="0">
                          <a:effectLst/>
                        </a:rPr>
                        <a:t>Single-phase</a:t>
                      </a:r>
                      <a:endParaRPr lang="en-US" sz="2000" b="0" i="0" u="none" strike="noStrike" dirty="0">
                        <a:solidFill>
                          <a:srgbClr val="000000"/>
                        </a:solidFill>
                        <a:effectLst/>
                        <a:latin typeface="Arial" panose="020B0604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2000" u="none" strike="noStrike" dirty="0">
                          <a:effectLst/>
                        </a:rPr>
                        <a:t> </a:t>
                      </a:r>
                      <a:endParaRPr lang="en-US" sz="2000" b="0"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5967">
                <a:tc>
                  <a:txBody>
                    <a:bodyPr/>
                    <a:lstStyle/>
                    <a:p>
                      <a:pPr algn="l" fontAlgn="ctr"/>
                      <a:r>
                        <a:rPr lang="en-US" sz="2000" u="none" strike="noStrike" dirty="0">
                          <a:effectLst/>
                        </a:rPr>
                        <a:t>Type of installation</a:t>
                      </a:r>
                      <a:endParaRPr lang="en-US" sz="2000" b="0" i="0" u="none" strike="noStrike" dirty="0">
                        <a:solidFill>
                          <a:srgbClr val="000000"/>
                        </a:solidFill>
                        <a:effectLst/>
                        <a:latin typeface="Arial" panose="020B0604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u="none" strike="noStrike" dirty="0">
                          <a:effectLst/>
                        </a:rPr>
                        <a:t>Overhead-type, pole-mounted</a:t>
                      </a:r>
                      <a:endParaRPr lang="en-US" sz="2000" b="0" i="0" u="none" strike="noStrike" dirty="0">
                        <a:solidFill>
                          <a:srgbClr val="000000"/>
                        </a:solidFill>
                        <a:effectLst/>
                        <a:latin typeface="Arial" panose="020B0604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2000" u="none" strike="noStrike" dirty="0">
                          <a:effectLst/>
                        </a:rPr>
                        <a:t> </a:t>
                      </a:r>
                      <a:endParaRPr lang="en-US" sz="2000" b="0"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5967">
                <a:tc>
                  <a:txBody>
                    <a:bodyPr/>
                    <a:lstStyle/>
                    <a:p>
                      <a:pPr algn="l" fontAlgn="ctr"/>
                      <a:r>
                        <a:rPr lang="en-US" sz="2000" u="none" strike="noStrike" dirty="0">
                          <a:effectLst/>
                        </a:rPr>
                        <a:t>Site and service conditions</a:t>
                      </a:r>
                      <a:endParaRPr lang="en-US" sz="2000" b="0" i="0" u="none" strike="noStrike" dirty="0">
                        <a:solidFill>
                          <a:srgbClr val="000000"/>
                        </a:solidFill>
                        <a:effectLst/>
                        <a:latin typeface="Arial" panose="020B0604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2000" u="none" strike="noStrike" dirty="0">
                          <a:effectLst/>
                        </a:rPr>
                        <a:t> </a:t>
                      </a:r>
                      <a:endParaRPr lang="en-US" sz="2000" b="0"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2000" u="none" strike="noStrike" dirty="0">
                          <a:effectLst/>
                        </a:rPr>
                        <a:t> </a:t>
                      </a:r>
                      <a:endParaRPr lang="en-US" sz="2000" b="0"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5967">
                <a:tc>
                  <a:txBody>
                    <a:bodyPr/>
                    <a:lstStyle/>
                    <a:p>
                      <a:pPr algn="l" fontAlgn="t"/>
                      <a:r>
                        <a:rPr lang="en-US" sz="2000" u="none" strike="noStrike" dirty="0">
                          <a:effectLst/>
                        </a:rPr>
                        <a:t>• Maximum altitude above sea level</a:t>
                      </a:r>
                      <a:endParaRPr lang="en-US" sz="2000" b="0" i="0" u="none" strike="noStrike" dirty="0">
                        <a:solidFill>
                          <a:srgbClr val="000000"/>
                        </a:solidFill>
                        <a:effectLst/>
                        <a:latin typeface="Arial" panose="020B0604020202020204" pitchFamily="34" charset="0"/>
                      </a:endParaRPr>
                    </a:p>
                  </a:txBody>
                  <a:tcPr marL="171450"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2000" u="none" strike="noStrike" dirty="0">
                          <a:effectLst/>
                        </a:rPr>
                        <a:t>1000m</a:t>
                      </a:r>
                      <a:endParaRPr lang="en-US" sz="2000" b="0"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2000" u="none" strike="noStrike" dirty="0">
                          <a:effectLst/>
                        </a:rPr>
                        <a:t> </a:t>
                      </a:r>
                      <a:endParaRPr lang="en-US" sz="2000" b="0"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5967">
                <a:tc>
                  <a:txBody>
                    <a:bodyPr/>
                    <a:lstStyle/>
                    <a:p>
                      <a:pPr algn="l" fontAlgn="t"/>
                      <a:r>
                        <a:rPr lang="en-US" sz="2000" u="none" strike="noStrike" dirty="0" smtClean="0">
                          <a:effectLst/>
                        </a:rPr>
                        <a:t>• Maximum </a:t>
                      </a:r>
                      <a:r>
                        <a:rPr lang="en-US" sz="2000" u="none" strike="noStrike" dirty="0">
                          <a:effectLst/>
                        </a:rPr>
                        <a:t>ambient temperature</a:t>
                      </a:r>
                      <a:endParaRPr lang="en-US" sz="2000" b="0" i="0" u="none" strike="noStrike" dirty="0">
                        <a:solidFill>
                          <a:srgbClr val="000000"/>
                        </a:solidFill>
                        <a:effectLst/>
                        <a:latin typeface="Arial" panose="020B0604020202020204" pitchFamily="34" charset="0"/>
                      </a:endParaRPr>
                    </a:p>
                  </a:txBody>
                  <a:tcPr marL="171450"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u="none" strike="noStrike" dirty="0">
                          <a:effectLst/>
                        </a:rPr>
                        <a:t>40° C</a:t>
                      </a:r>
                      <a:endParaRPr lang="en-US" sz="2000" b="0" i="0" u="none" strike="noStrike" dirty="0">
                        <a:solidFill>
                          <a:srgbClr val="000000"/>
                        </a:solidFill>
                        <a:effectLst/>
                        <a:latin typeface="Arial" panose="020B0604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2000" u="none" strike="noStrike" dirty="0">
                          <a:effectLst/>
                        </a:rPr>
                        <a:t> </a:t>
                      </a:r>
                      <a:endParaRPr lang="en-US" sz="2000" b="0"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5967">
                <a:tc>
                  <a:txBody>
                    <a:bodyPr/>
                    <a:lstStyle/>
                    <a:p>
                      <a:pPr algn="l" fontAlgn="ctr"/>
                      <a:r>
                        <a:rPr lang="en-US" sz="2000" u="none" strike="noStrike" dirty="0" smtClean="0">
                          <a:effectLst/>
                        </a:rPr>
                        <a:t>• Average </a:t>
                      </a:r>
                      <a:r>
                        <a:rPr lang="en-US" sz="2000" u="none" strike="noStrike" dirty="0">
                          <a:effectLst/>
                        </a:rPr>
                        <a:t>ambient temperature</a:t>
                      </a:r>
                      <a:endParaRPr lang="en-US" sz="2000" b="0" i="0" u="none" strike="noStrike" dirty="0">
                        <a:solidFill>
                          <a:srgbClr val="000000"/>
                        </a:solidFill>
                        <a:effectLst/>
                        <a:latin typeface="Arial" panose="020B0604020202020204" pitchFamily="34" charset="0"/>
                      </a:endParaRPr>
                    </a:p>
                  </a:txBody>
                  <a:tcPr marL="17145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u="none" strike="noStrike" dirty="0">
                          <a:effectLst/>
                        </a:rPr>
                        <a:t>30° C</a:t>
                      </a:r>
                      <a:endParaRPr lang="en-US" sz="2000" b="0" i="0" u="none" strike="noStrike" dirty="0">
                        <a:solidFill>
                          <a:srgbClr val="000000"/>
                        </a:solidFill>
                        <a:effectLst/>
                        <a:latin typeface="Arial" panose="020B0604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2000" u="none" strike="noStrike" dirty="0">
                          <a:effectLst/>
                        </a:rPr>
                        <a:t> </a:t>
                      </a:r>
                      <a:endParaRPr lang="en-US" sz="2000" b="0"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22504">
                <a:tc>
                  <a:txBody>
                    <a:bodyPr/>
                    <a:lstStyle/>
                    <a:p>
                      <a:pPr algn="l" fontAlgn="t"/>
                      <a:r>
                        <a:rPr lang="en-US" sz="2000" u="none" strike="noStrike" dirty="0">
                          <a:effectLst/>
                        </a:rPr>
                        <a:t>Applicable standards</a:t>
                      </a:r>
                      <a:endParaRPr lang="en-US" sz="2000" b="0"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2000" u="none" strike="noStrike" dirty="0">
                          <a:effectLst/>
                        </a:rPr>
                        <a:t>•IEEE Std C57.12.00</a:t>
                      </a:r>
                      <a:br>
                        <a:rPr lang="en-US" sz="2000" u="none" strike="noStrike" dirty="0">
                          <a:effectLst/>
                        </a:rPr>
                      </a:br>
                      <a:r>
                        <a:rPr lang="en-US" sz="2000" u="none" strike="noStrike" dirty="0">
                          <a:effectLst/>
                        </a:rPr>
                        <a:t>•IEEE Std C57.12.20</a:t>
                      </a:r>
                      <a:br>
                        <a:rPr lang="en-US" sz="2000" u="none" strike="noStrike" dirty="0">
                          <a:effectLst/>
                        </a:rPr>
                      </a:br>
                      <a:r>
                        <a:rPr lang="en-US" sz="2000" u="none" strike="noStrike" dirty="0">
                          <a:effectLst/>
                        </a:rPr>
                        <a:t>•IEEE Std C57.12.70</a:t>
                      </a:r>
                      <a:br>
                        <a:rPr lang="en-US" sz="2000" u="none" strike="noStrike" dirty="0">
                          <a:effectLst/>
                        </a:rPr>
                      </a:br>
                      <a:r>
                        <a:rPr lang="en-US" sz="2000" u="none" strike="noStrike" dirty="0">
                          <a:effectLst/>
                        </a:rPr>
                        <a:t>•IEEE Std C57.12.90</a:t>
                      </a:r>
                      <a:br>
                        <a:rPr lang="en-US" sz="2000" u="none" strike="noStrike" dirty="0">
                          <a:effectLst/>
                        </a:rPr>
                      </a:br>
                      <a:r>
                        <a:rPr lang="en-US" sz="2000" u="none" strike="noStrike" dirty="0">
                          <a:effectLst/>
                        </a:rPr>
                        <a:t>•ANSI/IEEE Std C57.92</a:t>
                      </a:r>
                      <a:br>
                        <a:rPr lang="en-US" sz="2000" u="none" strike="noStrike" dirty="0">
                          <a:effectLst/>
                        </a:rPr>
                      </a:br>
                      <a:r>
                        <a:rPr lang="en-US" sz="2000" u="none" strike="noStrike" dirty="0">
                          <a:effectLst/>
                        </a:rPr>
                        <a:t>•NEMA Std Pub. No. TRI</a:t>
                      </a:r>
                      <a:br>
                        <a:rPr lang="en-US" sz="2000" u="none" strike="noStrike" dirty="0">
                          <a:effectLst/>
                        </a:rPr>
                      </a:br>
                      <a:r>
                        <a:rPr lang="en-US" sz="2000" u="none" strike="noStrike" dirty="0">
                          <a:effectLst/>
                        </a:rPr>
                        <a:t>•ASTM D3487</a:t>
                      </a:r>
                      <a:endParaRPr lang="en-US" sz="2000" b="0"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2000" u="none" strike="noStrike" dirty="0">
                          <a:effectLst/>
                        </a:rPr>
                        <a:t> </a:t>
                      </a:r>
                      <a:endParaRPr lang="en-US" sz="2000" b="0" i="0" u="none" strike="noStrike" dirty="0">
                        <a:solidFill>
                          <a:srgbClr val="000000"/>
                        </a:solidFill>
                        <a:effectLst/>
                        <a:latin typeface="Arial" panose="020B060402020202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717981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2161</TotalTime>
  <Words>1963</Words>
  <Application>Microsoft Office PowerPoint</Application>
  <PresentationFormat>Widescreen</PresentationFormat>
  <Paragraphs>576</Paragraphs>
  <Slides>27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PMingLiU</vt:lpstr>
      <vt:lpstr>Arial</vt:lpstr>
      <vt:lpstr>Arial Black</vt:lpstr>
      <vt:lpstr>Calibri</vt:lpstr>
      <vt:lpstr>Calibri Light</vt:lpstr>
      <vt:lpstr>Monotype Corsiva</vt:lpstr>
      <vt:lpstr>Times New Roman</vt:lpstr>
      <vt:lpstr>Office Theme</vt:lpstr>
      <vt:lpstr>NEA Specifications on Distribution Transformers</vt:lpstr>
      <vt:lpstr>PowerPoint Presentation</vt:lpstr>
      <vt:lpstr>PowerPoint Presentation</vt:lpstr>
      <vt:lpstr>    Background</vt:lpstr>
      <vt:lpstr>Acknowledgements</vt:lpstr>
      <vt:lpstr>Technical Specifications </vt:lpstr>
      <vt:lpstr>Technical Requirements</vt:lpstr>
      <vt:lpstr>Technical Requirements</vt:lpstr>
      <vt:lpstr>Distribution Transformer Technical Information Sheet</vt:lpstr>
      <vt:lpstr>Distribution Transformer Technical Information Sheet</vt:lpstr>
      <vt:lpstr>Distribution Transformer Technical Information Sheet</vt:lpstr>
      <vt:lpstr>Distribution Transformer Technical Information Sheet</vt:lpstr>
      <vt:lpstr>Distribution Transformer Technical Information Sheet</vt:lpstr>
      <vt:lpstr>Distribution Transformer Technical Information Sheet</vt:lpstr>
      <vt:lpstr>Distribution Transformer Technical Information Sheet</vt:lpstr>
      <vt:lpstr>Distribution Transformer Technical Information Sheet</vt:lpstr>
      <vt:lpstr>Distribution Transformer Technical Information Sheet</vt:lpstr>
      <vt:lpstr>Distribution Transformer Technical Information Sheet</vt:lpstr>
      <vt:lpstr>Distribution Transformer Technical Information Sheet</vt:lpstr>
      <vt:lpstr>Distribution Transformer Technical Information Sheet</vt:lpstr>
      <vt:lpstr>Distribution Transformer Technical Information Sheet</vt:lpstr>
      <vt:lpstr>Distribution Transformer Technical Information Sheet</vt:lpstr>
      <vt:lpstr>PowerPoint Presentation</vt:lpstr>
      <vt:lpstr>Table 5. Transformer Maximum Losses</vt:lpstr>
      <vt:lpstr>Table 6.   Audible Sound Level</vt:lpstr>
      <vt:lpstr>Warranty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ferdinand villareal</cp:lastModifiedBy>
  <cp:revision>526</cp:revision>
  <dcterms:created xsi:type="dcterms:W3CDTF">2015-02-11T00:22:25Z</dcterms:created>
  <dcterms:modified xsi:type="dcterms:W3CDTF">2015-06-07T09:17:01Z</dcterms:modified>
</cp:coreProperties>
</file>